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8288000" cy="10287000"/>
  <p:notesSz cx="6858000" cy="9144000"/>
  <p:embeddedFontLst>
    <p:embeddedFont>
      <p:font typeface="Canva Sans Bold" panose="020B0604020202020204" charset="0"/>
      <p:regular r:id="rId23"/>
    </p:embeddedFont>
    <p:embeddedFont>
      <p:font typeface="Cheque Bold" panose="020B0604020202020204" charset="0"/>
      <p:regular r:id="rId24"/>
    </p:embeddedFont>
    <p:embeddedFont>
      <p:font typeface="Clear Sans" panose="020B0604020202020204" charset="0"/>
      <p:regular r:id="rId25"/>
    </p:embeddedFont>
    <p:embeddedFont>
      <p:font typeface="Fira Sans" panose="020B0503050000020004" pitchFamily="34" charset="0"/>
      <p:regular r:id="rId26"/>
    </p:embeddedFont>
    <p:embeddedFont>
      <p:font typeface="Fira Sans Bold" panose="020B0604020202020204" charset="0"/>
      <p:regular r:id="rId27"/>
    </p:embeddedFont>
    <p:embeddedFont>
      <p:font typeface="Fira Sans Light" panose="020B0403050000020004" pitchFamily="34" charset="0"/>
      <p:regular r:id="rId28"/>
    </p:embeddedFont>
    <p:embeddedFont>
      <p:font typeface="Fira Sans Medium" panose="020B0603050000020004" pitchFamily="34" charset="0"/>
      <p:regular r:id="rId29"/>
    </p:embeddedFont>
    <p:embeddedFont>
      <p:font typeface="Fira Sans Ultra-Bold"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5" d="100"/>
          <a:sy n="45" d="100"/>
        </p:scale>
        <p:origin x="81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font" Target="fonts/font8.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3.png>
</file>

<file path=ppt/media/image4.svg>
</file>

<file path=ppt/media/image5.png>
</file>

<file path=ppt/media/image6.sv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hyperlink" Target="https://scholar.google.com/citations?user=uOmIMCsAAAAJ&amp;hl=en&amp;oi=sra" TargetMode="Externa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14328902" y="2317173"/>
            <a:ext cx="7321033" cy="6340049"/>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a:off x="12122944" y="7035126"/>
            <a:ext cx="4970154" cy="4304177"/>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6" name="Group 6"/>
          <p:cNvGrpSpPr/>
          <p:nvPr/>
        </p:nvGrpSpPr>
        <p:grpSpPr>
          <a:xfrm>
            <a:off x="12336342" y="5954842"/>
            <a:ext cx="2271679" cy="1967285"/>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8" name="Group 8"/>
          <p:cNvGrpSpPr/>
          <p:nvPr/>
        </p:nvGrpSpPr>
        <p:grpSpPr>
          <a:xfrm>
            <a:off x="13737770" y="373605"/>
            <a:ext cx="3799619" cy="3290488"/>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10" name="Group 10"/>
          <p:cNvGrpSpPr/>
          <p:nvPr/>
        </p:nvGrpSpPr>
        <p:grpSpPr>
          <a:xfrm>
            <a:off x="1028700" y="735600"/>
            <a:ext cx="4212844" cy="586200"/>
            <a:chOff x="0" y="0"/>
            <a:chExt cx="5617125" cy="781600"/>
          </a:xfrm>
        </p:grpSpPr>
        <p:sp>
          <p:nvSpPr>
            <p:cNvPr id="11" name="TextBox 11"/>
            <p:cNvSpPr txBox="1"/>
            <p:nvPr/>
          </p:nvSpPr>
          <p:spPr>
            <a:xfrm>
              <a:off x="1293956" y="-60897"/>
              <a:ext cx="4323169" cy="827194"/>
            </a:xfrm>
            <a:prstGeom prst="rect">
              <a:avLst/>
            </a:prstGeom>
          </p:spPr>
          <p:txBody>
            <a:bodyPr lIns="0" tIns="0" rIns="0" bIns="0" rtlCol="0" anchor="t">
              <a:spAutoFit/>
            </a:bodyPr>
            <a:lstStyle/>
            <a:p>
              <a:pPr>
                <a:lnSpc>
                  <a:spcPts val="5179"/>
                </a:lnSpc>
                <a:spcBef>
                  <a:spcPct val="0"/>
                </a:spcBef>
              </a:pPr>
              <a:r>
                <a:rPr lang="en-US" sz="3699">
                  <a:solidFill>
                    <a:srgbClr val="000000"/>
                  </a:solidFill>
                  <a:latin typeface="Fira Sans Medium"/>
                </a:rPr>
                <a:t>GROUP 3</a:t>
              </a:r>
            </a:p>
          </p:txBody>
        </p:sp>
        <p:sp>
          <p:nvSpPr>
            <p:cNvPr id="12" name="Freeform 12"/>
            <p:cNvSpPr/>
            <p:nvPr/>
          </p:nvSpPr>
          <p:spPr>
            <a:xfrm>
              <a:off x="0" y="0"/>
              <a:ext cx="905010" cy="781600"/>
            </a:xfrm>
            <a:custGeom>
              <a:avLst/>
              <a:gdLst/>
              <a:ahLst/>
              <a:cxnLst/>
              <a:rect l="l" t="t" r="r" b="b"/>
              <a:pathLst>
                <a:path w="905010" h="78160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3" name="Freeform 13"/>
          <p:cNvSpPr/>
          <p:nvPr/>
        </p:nvSpPr>
        <p:spPr>
          <a:xfrm>
            <a:off x="9832311" y="1270250"/>
            <a:ext cx="3986213" cy="4114800"/>
          </a:xfrm>
          <a:custGeom>
            <a:avLst/>
            <a:gdLst/>
            <a:ahLst/>
            <a:cxnLst/>
            <a:rect l="l" t="t" r="r" b="b"/>
            <a:pathLst>
              <a:path w="3986213" h="4114800">
                <a:moveTo>
                  <a:pt x="0" y="0"/>
                </a:moveTo>
                <a:lnTo>
                  <a:pt x="3986212" y="0"/>
                </a:lnTo>
                <a:lnTo>
                  <a:pt x="3986212"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1028700" y="2091701"/>
            <a:ext cx="8772143" cy="3144784"/>
          </a:xfrm>
          <a:prstGeom prst="rect">
            <a:avLst/>
          </a:prstGeom>
        </p:spPr>
        <p:txBody>
          <a:bodyPr lIns="0" tIns="0" rIns="0" bIns="0" rtlCol="0" anchor="t">
            <a:spAutoFit/>
          </a:bodyPr>
          <a:lstStyle/>
          <a:p>
            <a:pPr>
              <a:lnSpc>
                <a:spcPts val="12381"/>
              </a:lnSpc>
            </a:pPr>
            <a:r>
              <a:rPr lang="en-US" sz="10317">
                <a:solidFill>
                  <a:srgbClr val="000000"/>
                </a:solidFill>
                <a:latin typeface="Fira Sans Bold"/>
              </a:rPr>
              <a:t>Fuel Delivery System</a:t>
            </a:r>
          </a:p>
        </p:txBody>
      </p:sp>
      <p:sp>
        <p:nvSpPr>
          <p:cNvPr id="15" name="TextBox 15"/>
          <p:cNvSpPr txBox="1"/>
          <p:nvPr/>
        </p:nvSpPr>
        <p:spPr>
          <a:xfrm>
            <a:off x="1028700" y="5859592"/>
            <a:ext cx="7245082" cy="4109510"/>
          </a:xfrm>
          <a:prstGeom prst="rect">
            <a:avLst/>
          </a:prstGeom>
        </p:spPr>
        <p:txBody>
          <a:bodyPr lIns="0" tIns="0" rIns="0" bIns="0" rtlCol="0" anchor="t">
            <a:spAutoFit/>
          </a:bodyPr>
          <a:lstStyle/>
          <a:p>
            <a:pPr>
              <a:lnSpc>
                <a:spcPts val="4708"/>
              </a:lnSpc>
              <a:spcBef>
                <a:spcPct val="0"/>
              </a:spcBef>
            </a:pPr>
            <a:r>
              <a:rPr lang="en-US" sz="3138" spc="94">
                <a:solidFill>
                  <a:srgbClr val="000000"/>
                </a:solidFill>
                <a:latin typeface="Clear Sans"/>
              </a:rPr>
              <a:t>PAKALA DISHITHA  21BCE7471</a:t>
            </a:r>
          </a:p>
          <a:p>
            <a:pPr>
              <a:lnSpc>
                <a:spcPts val="4708"/>
              </a:lnSpc>
              <a:spcBef>
                <a:spcPct val="0"/>
              </a:spcBef>
            </a:pPr>
            <a:r>
              <a:rPr lang="en-US" sz="3138" spc="94">
                <a:solidFill>
                  <a:srgbClr val="000000"/>
                </a:solidFill>
                <a:latin typeface="Clear Sans"/>
              </a:rPr>
              <a:t>NENAVATH ANJI NAIK 21BCE9972</a:t>
            </a:r>
          </a:p>
          <a:p>
            <a:pPr>
              <a:lnSpc>
                <a:spcPts val="4708"/>
              </a:lnSpc>
              <a:spcBef>
                <a:spcPct val="0"/>
              </a:spcBef>
            </a:pPr>
            <a:r>
              <a:rPr lang="en-US" sz="3138" spc="94">
                <a:solidFill>
                  <a:srgbClr val="000000"/>
                </a:solidFill>
                <a:latin typeface="Clear Sans"/>
              </a:rPr>
              <a:t>JAGANNADAM SRAVANI 21BCE9741</a:t>
            </a:r>
          </a:p>
          <a:p>
            <a:pPr>
              <a:lnSpc>
                <a:spcPts val="4708"/>
              </a:lnSpc>
              <a:spcBef>
                <a:spcPct val="0"/>
              </a:spcBef>
            </a:pPr>
            <a:r>
              <a:rPr lang="en-US" sz="3138" spc="94">
                <a:solidFill>
                  <a:srgbClr val="000000"/>
                </a:solidFill>
                <a:latin typeface="Clear Sans"/>
              </a:rPr>
              <a:t>KANDRU MAHALAKSHMI 21BCE9653</a:t>
            </a:r>
          </a:p>
          <a:p>
            <a:pPr>
              <a:lnSpc>
                <a:spcPts val="4708"/>
              </a:lnSpc>
              <a:spcBef>
                <a:spcPct val="0"/>
              </a:spcBef>
            </a:pPr>
            <a:r>
              <a:rPr lang="en-US" sz="3138" spc="94">
                <a:solidFill>
                  <a:srgbClr val="000000"/>
                </a:solidFill>
                <a:latin typeface="Clear Sans"/>
              </a:rPr>
              <a:t>S DHANUSH  KRISHNAN  21BCE 9955</a:t>
            </a:r>
          </a:p>
          <a:p>
            <a:pPr>
              <a:lnSpc>
                <a:spcPts val="4708"/>
              </a:lnSpc>
              <a:spcBef>
                <a:spcPct val="0"/>
              </a:spcBef>
            </a:pPr>
            <a:endParaRPr lang="en-US" sz="3138" spc="94">
              <a:solidFill>
                <a:srgbClr val="000000"/>
              </a:solidFill>
              <a:latin typeface="Clear Sans"/>
            </a:endParaRPr>
          </a:p>
          <a:p>
            <a:pPr>
              <a:lnSpc>
                <a:spcPts val="4708"/>
              </a:lnSpc>
              <a:spcBef>
                <a:spcPct val="0"/>
              </a:spcBef>
            </a:pPr>
            <a:endParaRPr lang="en-US" sz="3138" spc="94">
              <a:solidFill>
                <a:srgbClr val="000000"/>
              </a:solidFill>
              <a:latin typeface="Clear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41404" y="266700"/>
            <a:ext cx="10761464" cy="762000"/>
          </a:xfrm>
          <a:prstGeom prst="rect">
            <a:avLst/>
          </a:prstGeom>
        </p:spPr>
        <p:txBody>
          <a:bodyPr lIns="0" tIns="0" rIns="0" bIns="0" rtlCol="0" anchor="t">
            <a:spAutoFit/>
          </a:bodyPr>
          <a:lstStyle/>
          <a:p>
            <a:pPr algn="ctr">
              <a:lnSpc>
                <a:spcPts val="6299"/>
              </a:lnSpc>
            </a:pPr>
            <a:r>
              <a:rPr lang="en-US" sz="4500">
                <a:solidFill>
                  <a:srgbClr val="000000"/>
                </a:solidFill>
                <a:latin typeface="Canva Sans Bold"/>
              </a:rPr>
              <a:t>Reviewing of previous research papers</a:t>
            </a:r>
          </a:p>
        </p:txBody>
      </p:sp>
      <p:sp>
        <p:nvSpPr>
          <p:cNvPr id="3" name="TextBox 3"/>
          <p:cNvSpPr txBox="1"/>
          <p:nvPr/>
        </p:nvSpPr>
        <p:spPr>
          <a:xfrm>
            <a:off x="263406" y="1623060"/>
            <a:ext cx="17634985" cy="7545705"/>
          </a:xfrm>
          <a:prstGeom prst="rect">
            <a:avLst/>
          </a:prstGeom>
        </p:spPr>
        <p:txBody>
          <a:bodyPr lIns="0" tIns="0" rIns="0" bIns="0" rtlCol="0" anchor="t">
            <a:spAutoFit/>
          </a:bodyPr>
          <a:lstStyle/>
          <a:p>
            <a:pPr marL="712470" lvl="1" indent="-356235" algn="just">
              <a:lnSpc>
                <a:spcPts val="4620"/>
              </a:lnSpc>
              <a:buFont typeface="Arial"/>
              <a:buChar char="•"/>
            </a:pPr>
            <a:r>
              <a:rPr lang="en-US" sz="3300">
                <a:solidFill>
                  <a:srgbClr val="000000"/>
                </a:solidFill>
                <a:latin typeface="Fira Sans Bold"/>
              </a:rPr>
              <a:t>"Automatic doorstep fuel delivery based on IIoT system"</a:t>
            </a:r>
          </a:p>
          <a:p>
            <a:pPr marL="712470" lvl="1" indent="-356235" algn="just">
              <a:lnSpc>
                <a:spcPts val="4620"/>
              </a:lnSpc>
              <a:buFont typeface="Arial"/>
              <a:buChar char="•"/>
            </a:pPr>
            <a:r>
              <a:rPr lang="en-US" sz="3300">
                <a:solidFill>
                  <a:srgbClr val="37C9EF"/>
                </a:solidFill>
                <a:latin typeface="Fira Sans"/>
              </a:rPr>
              <a:t>Authors HS Gambhir, </a:t>
            </a:r>
            <a:r>
              <a:rPr lang="en-US" sz="3300">
                <a:solidFill>
                  <a:srgbClr val="37C9EF"/>
                </a:solidFill>
                <a:latin typeface="Fira Sans"/>
                <a:hlinkClick r:id="rId2" tooltip="https://scholar.google.com/citations?user=uOmIMCsAAAAJ&amp;hl=en&amp;oi=sra"/>
              </a:rPr>
              <a:t>D Sawant</a:t>
            </a:r>
            <a:r>
              <a:rPr lang="en-US" sz="3300">
                <a:solidFill>
                  <a:srgbClr val="37C9EF"/>
                </a:solidFill>
                <a:latin typeface="Fira Sans"/>
              </a:rPr>
              <a:t>, A Basu - 2022</a:t>
            </a:r>
            <a:r>
              <a:rPr lang="en-US" sz="3300">
                <a:solidFill>
                  <a:srgbClr val="37C9EF"/>
                </a:solidFill>
                <a:latin typeface="Fira Sans Bold"/>
              </a:rPr>
              <a:t> </a:t>
            </a:r>
          </a:p>
          <a:p>
            <a:pPr marL="712470" lvl="1" indent="-356235" algn="just">
              <a:lnSpc>
                <a:spcPts val="4620"/>
              </a:lnSpc>
              <a:buFont typeface="Arial"/>
              <a:buChar char="•"/>
            </a:pPr>
            <a:r>
              <a:rPr lang="en-US" sz="3300">
                <a:solidFill>
                  <a:srgbClr val="000000"/>
                </a:solidFill>
                <a:latin typeface="Fira Sans"/>
              </a:rPr>
              <a:t>The paper proposes a system utilizing the Industrial Internet of Things (IIoT) for automated fuel delivery to vehicles at their doorsteps.</a:t>
            </a:r>
          </a:p>
          <a:p>
            <a:pPr algn="just">
              <a:lnSpc>
                <a:spcPts val="4620"/>
              </a:lnSpc>
            </a:pPr>
            <a:endParaRPr lang="en-US" sz="3300">
              <a:solidFill>
                <a:srgbClr val="000000"/>
              </a:solidFill>
              <a:latin typeface="Fira Sans"/>
            </a:endParaRPr>
          </a:p>
          <a:p>
            <a:pPr algn="just">
              <a:lnSpc>
                <a:spcPts val="4620"/>
              </a:lnSpc>
            </a:pPr>
            <a:r>
              <a:rPr lang="en-US" sz="3300">
                <a:solidFill>
                  <a:srgbClr val="000000"/>
                </a:solidFill>
                <a:latin typeface="Fira Sans"/>
              </a:rPr>
              <a:t>       </a:t>
            </a:r>
            <a:r>
              <a:rPr lang="en-US" sz="3300" u="sng">
                <a:solidFill>
                  <a:srgbClr val="000000"/>
                </a:solidFill>
                <a:latin typeface="Fira Sans Bold"/>
              </a:rPr>
              <a:t>Flaws:</a:t>
            </a:r>
          </a:p>
          <a:p>
            <a:pPr algn="just">
              <a:lnSpc>
                <a:spcPts val="4620"/>
              </a:lnSpc>
            </a:pPr>
            <a:endParaRPr lang="en-US" sz="3300" u="sng">
              <a:solidFill>
                <a:srgbClr val="000000"/>
              </a:solidFill>
              <a:latin typeface="Fira Sans Bold"/>
            </a:endParaRPr>
          </a:p>
          <a:p>
            <a:pPr marL="712470" lvl="1" indent="-356235" algn="just">
              <a:lnSpc>
                <a:spcPts val="4620"/>
              </a:lnSpc>
              <a:buFont typeface="Arial"/>
              <a:buChar char="•"/>
            </a:pPr>
            <a:r>
              <a:rPr lang="en-US" sz="3300">
                <a:solidFill>
                  <a:srgbClr val="000000"/>
                </a:solidFill>
                <a:latin typeface="Fira Sans"/>
              </a:rPr>
              <a:t>The paper lacks details on the specific IIoT technologies and infrastructure required for implementation.</a:t>
            </a:r>
          </a:p>
          <a:p>
            <a:pPr marL="712470" lvl="1" indent="-356235" algn="just">
              <a:lnSpc>
                <a:spcPts val="4620"/>
              </a:lnSpc>
              <a:buFont typeface="Arial"/>
              <a:buChar char="•"/>
            </a:pPr>
            <a:r>
              <a:rPr lang="en-US" sz="3300">
                <a:solidFill>
                  <a:srgbClr val="000000"/>
                </a:solidFill>
                <a:latin typeface="Fira Sans"/>
              </a:rPr>
              <a:t>It doesn't address the challenges and costs associated with developing and deploying autonomous fuel delivery vehicles.</a:t>
            </a:r>
          </a:p>
          <a:p>
            <a:pPr marL="712470" lvl="1" indent="-356235" algn="just">
              <a:lnSpc>
                <a:spcPts val="4620"/>
              </a:lnSpc>
              <a:buFont typeface="Arial"/>
              <a:buChar char="•"/>
            </a:pPr>
            <a:r>
              <a:rPr lang="en-US" sz="3300">
                <a:solidFill>
                  <a:srgbClr val="000000"/>
                </a:solidFill>
                <a:latin typeface="Fira Sans"/>
              </a:rPr>
              <a:t>Safety concerns regarding autonomous vehicles operating in residential areas are not adequately discussed.</a:t>
            </a:r>
          </a:p>
        </p:txBody>
      </p:sp>
      <p:grpSp>
        <p:nvGrpSpPr>
          <p:cNvPr id="4" name="Group 4"/>
          <p:cNvGrpSpPr/>
          <p:nvPr/>
        </p:nvGrpSpPr>
        <p:grpSpPr>
          <a:xfrm rot="-10800000">
            <a:off x="16937955" y="-821182"/>
            <a:ext cx="3480308" cy="3013963"/>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75598" y="546765"/>
            <a:ext cx="13785896" cy="9193469"/>
          </a:xfrm>
          <a:custGeom>
            <a:avLst/>
            <a:gdLst/>
            <a:ahLst/>
            <a:cxnLst/>
            <a:rect l="l" t="t" r="r" b="b"/>
            <a:pathLst>
              <a:path w="13785896" h="9193469">
                <a:moveTo>
                  <a:pt x="0" y="0"/>
                </a:moveTo>
                <a:lnTo>
                  <a:pt x="13785897" y="0"/>
                </a:lnTo>
                <a:lnTo>
                  <a:pt x="13785897" y="9193470"/>
                </a:lnTo>
                <a:lnTo>
                  <a:pt x="0" y="9193470"/>
                </a:lnTo>
                <a:lnTo>
                  <a:pt x="0" y="0"/>
                </a:lnTo>
                <a:close/>
              </a:path>
            </a:pathLst>
          </a:custGeom>
          <a:blipFill>
            <a:blip r:embed="rId2"/>
            <a:stretch>
              <a:fillRect/>
            </a:stretch>
          </a:blipFill>
        </p:spPr>
      </p:sp>
      <p:sp>
        <p:nvSpPr>
          <p:cNvPr id="3" name="TextBox 3"/>
          <p:cNvSpPr txBox="1"/>
          <p:nvPr/>
        </p:nvSpPr>
        <p:spPr>
          <a:xfrm>
            <a:off x="3027331" y="809625"/>
            <a:ext cx="11082430" cy="3767764"/>
          </a:xfrm>
          <a:prstGeom prst="rect">
            <a:avLst/>
          </a:prstGeom>
        </p:spPr>
        <p:txBody>
          <a:bodyPr lIns="0" tIns="0" rIns="0" bIns="0" rtlCol="0" anchor="t">
            <a:spAutoFit/>
          </a:bodyPr>
          <a:lstStyle/>
          <a:p>
            <a:pPr algn="ctr">
              <a:lnSpc>
                <a:spcPts val="15101"/>
              </a:lnSpc>
            </a:pPr>
            <a:r>
              <a:rPr lang="en-US" sz="10786" spc="107">
                <a:solidFill>
                  <a:srgbClr val="FFFFFF"/>
                </a:solidFill>
                <a:latin typeface="Cheque Bold"/>
              </a:rPr>
              <a:t>RESEARCH </a:t>
            </a:r>
          </a:p>
          <a:p>
            <a:pPr algn="ctr">
              <a:lnSpc>
                <a:spcPts val="15101"/>
              </a:lnSpc>
            </a:pPr>
            <a:r>
              <a:rPr lang="en-US" sz="10786" spc="107">
                <a:solidFill>
                  <a:srgbClr val="FFFFFF"/>
                </a:solidFill>
                <a:latin typeface="Cheque Bold"/>
              </a:rPr>
              <a:t>METHODOLOGY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300983" y="1225676"/>
            <a:ext cx="6773886" cy="1285875"/>
          </a:xfrm>
          <a:prstGeom prst="rect">
            <a:avLst/>
          </a:prstGeom>
        </p:spPr>
        <p:txBody>
          <a:bodyPr lIns="0" tIns="0" rIns="0" bIns="0" rtlCol="0" anchor="t">
            <a:spAutoFit/>
          </a:bodyPr>
          <a:lstStyle/>
          <a:p>
            <a:pPr>
              <a:lnSpc>
                <a:spcPts val="10199"/>
              </a:lnSpc>
              <a:spcBef>
                <a:spcPct val="0"/>
              </a:spcBef>
            </a:pPr>
            <a:r>
              <a:rPr lang="en-US" sz="8499" spc="-84">
                <a:solidFill>
                  <a:srgbClr val="000000"/>
                </a:solidFill>
                <a:latin typeface="Fira Sans Medium"/>
              </a:rPr>
              <a:t>Admin Panel</a:t>
            </a:r>
          </a:p>
        </p:txBody>
      </p:sp>
      <p:grpSp>
        <p:nvGrpSpPr>
          <p:cNvPr id="3" name="Group 3"/>
          <p:cNvGrpSpPr/>
          <p:nvPr/>
        </p:nvGrpSpPr>
        <p:grpSpPr>
          <a:xfrm rot="-10800000">
            <a:off x="-1306086" y="4784384"/>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5" name="Group 5"/>
          <p:cNvGrpSpPr/>
          <p:nvPr/>
        </p:nvGrpSpPr>
        <p:grpSpPr>
          <a:xfrm rot="-10800000">
            <a:off x="3061137" y="7468788"/>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7" name="Group 7"/>
          <p:cNvGrpSpPr/>
          <p:nvPr/>
        </p:nvGrpSpPr>
        <p:grpSpPr>
          <a:xfrm rot="-10800000">
            <a:off x="2780085" y="4005595"/>
            <a:ext cx="1798578" cy="15575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rot="-10800000">
            <a:off x="300983" y="7795449"/>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6541445" y="1792414"/>
            <a:ext cx="11084536" cy="7625015"/>
          </a:xfrm>
          <a:prstGeom prst="rect">
            <a:avLst/>
          </a:prstGeom>
        </p:spPr>
        <p:txBody>
          <a:bodyPr lIns="0" tIns="0" rIns="0" bIns="0" rtlCol="0" anchor="t">
            <a:spAutoFit/>
          </a:bodyPr>
          <a:lstStyle/>
          <a:p>
            <a:pPr>
              <a:lnSpc>
                <a:spcPts val="5498"/>
              </a:lnSpc>
            </a:pPr>
            <a:endParaRPr/>
          </a:p>
          <a:p>
            <a:pPr marL="847961" lvl="1" indent="-423980">
              <a:lnSpc>
                <a:spcPts val="5498"/>
              </a:lnSpc>
              <a:buFont typeface="Arial"/>
              <a:buChar char="•"/>
            </a:pPr>
            <a:r>
              <a:rPr lang="en-US" sz="3927">
                <a:solidFill>
                  <a:srgbClr val="000000"/>
                </a:solidFill>
                <a:latin typeface="Fira Sans Bold"/>
              </a:rPr>
              <a:t>Login:</a:t>
            </a:r>
            <a:r>
              <a:rPr lang="en-US" sz="3927">
                <a:solidFill>
                  <a:srgbClr val="000000"/>
                </a:solidFill>
                <a:latin typeface="Fira Sans"/>
              </a:rPr>
              <a:t> Administrators access the backend system.</a:t>
            </a:r>
          </a:p>
          <a:p>
            <a:pPr marL="847961" lvl="1" indent="-423980">
              <a:lnSpc>
                <a:spcPts val="5498"/>
              </a:lnSpc>
              <a:buFont typeface="Arial"/>
              <a:buChar char="•"/>
            </a:pPr>
            <a:r>
              <a:rPr lang="en-US" sz="3927">
                <a:solidFill>
                  <a:srgbClr val="000000"/>
                </a:solidFill>
                <a:latin typeface="Fira Sans Bold"/>
              </a:rPr>
              <a:t>Manage bookings:</a:t>
            </a:r>
            <a:r>
              <a:rPr lang="en-US" sz="3927">
                <a:solidFill>
                  <a:srgbClr val="000000"/>
                </a:solidFill>
                <a:latin typeface="Fira Sans"/>
              </a:rPr>
              <a:t> Administrators oversee and organize delivery bookings.</a:t>
            </a:r>
          </a:p>
          <a:p>
            <a:pPr marL="847961" lvl="1" indent="-423980">
              <a:lnSpc>
                <a:spcPts val="5498"/>
              </a:lnSpc>
              <a:buFont typeface="Arial"/>
              <a:buChar char="•"/>
            </a:pPr>
            <a:r>
              <a:rPr lang="en-US" sz="3927">
                <a:solidFill>
                  <a:srgbClr val="000000"/>
                </a:solidFill>
                <a:latin typeface="Fira Sans Bold"/>
              </a:rPr>
              <a:t>Cost management:</a:t>
            </a:r>
            <a:r>
              <a:rPr lang="en-US" sz="3927">
                <a:solidFill>
                  <a:srgbClr val="000000"/>
                </a:solidFill>
                <a:latin typeface="Fira Sans"/>
              </a:rPr>
              <a:t> Administrators handle pricing and financial aspects.</a:t>
            </a:r>
          </a:p>
          <a:p>
            <a:pPr marL="847961" lvl="1" indent="-423980">
              <a:lnSpc>
                <a:spcPts val="5498"/>
              </a:lnSpc>
              <a:buFont typeface="Arial"/>
              <a:buChar char="•"/>
            </a:pPr>
            <a:r>
              <a:rPr lang="en-US" sz="3927">
                <a:solidFill>
                  <a:srgbClr val="000000"/>
                </a:solidFill>
                <a:latin typeface="Fira Sans Bold"/>
              </a:rPr>
              <a:t>Manage fuel vehicles:</a:t>
            </a:r>
            <a:r>
              <a:rPr lang="en-US" sz="3927">
                <a:solidFill>
                  <a:srgbClr val="000000"/>
                </a:solidFill>
                <a:latin typeface="Fira Sans"/>
              </a:rPr>
              <a:t> Administrators supervise the fleet of fuel vehicles.</a:t>
            </a:r>
          </a:p>
          <a:p>
            <a:pPr marL="847961" lvl="1" indent="-423980">
              <a:lnSpc>
                <a:spcPts val="5498"/>
              </a:lnSpc>
              <a:buFont typeface="Arial"/>
              <a:buChar char="•"/>
            </a:pPr>
            <a:r>
              <a:rPr lang="en-US" sz="3927">
                <a:solidFill>
                  <a:srgbClr val="000000"/>
                </a:solidFill>
                <a:latin typeface="Fira Sans Bold"/>
              </a:rPr>
              <a:t>Track deliveries:</a:t>
            </a:r>
            <a:r>
              <a:rPr lang="en-US" sz="3927">
                <a:solidFill>
                  <a:srgbClr val="000000"/>
                </a:solidFill>
                <a:latin typeface="Fira Sans"/>
              </a:rPr>
              <a:t> Administrators monitor the status and progress of deliveries.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300983" y="1157922"/>
            <a:ext cx="6773886" cy="1285875"/>
          </a:xfrm>
          <a:prstGeom prst="rect">
            <a:avLst/>
          </a:prstGeom>
        </p:spPr>
        <p:txBody>
          <a:bodyPr lIns="0" tIns="0" rIns="0" bIns="0" rtlCol="0" anchor="t">
            <a:spAutoFit/>
          </a:bodyPr>
          <a:lstStyle/>
          <a:p>
            <a:pPr>
              <a:lnSpc>
                <a:spcPts val="10199"/>
              </a:lnSpc>
              <a:spcBef>
                <a:spcPct val="0"/>
              </a:spcBef>
            </a:pPr>
            <a:r>
              <a:rPr lang="en-US" sz="8499" spc="-84">
                <a:solidFill>
                  <a:srgbClr val="000000"/>
                </a:solidFill>
                <a:latin typeface="Fira Sans"/>
              </a:rPr>
              <a:t>USER PANEL </a:t>
            </a:r>
          </a:p>
        </p:txBody>
      </p:sp>
      <p:grpSp>
        <p:nvGrpSpPr>
          <p:cNvPr id="3" name="Group 3"/>
          <p:cNvGrpSpPr/>
          <p:nvPr/>
        </p:nvGrpSpPr>
        <p:grpSpPr>
          <a:xfrm rot="-10800000">
            <a:off x="-1306086" y="4784384"/>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5" name="Group 5"/>
          <p:cNvGrpSpPr/>
          <p:nvPr/>
        </p:nvGrpSpPr>
        <p:grpSpPr>
          <a:xfrm rot="-10800000">
            <a:off x="3061137" y="7468788"/>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7" name="Group 7"/>
          <p:cNvGrpSpPr/>
          <p:nvPr/>
        </p:nvGrpSpPr>
        <p:grpSpPr>
          <a:xfrm rot="-10800000">
            <a:off x="2780085" y="4005595"/>
            <a:ext cx="1798578" cy="15575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rot="-10800000">
            <a:off x="300983" y="7795449"/>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6281681" y="1197561"/>
            <a:ext cx="12269129" cy="8919183"/>
          </a:xfrm>
          <a:prstGeom prst="rect">
            <a:avLst/>
          </a:prstGeom>
        </p:spPr>
        <p:txBody>
          <a:bodyPr lIns="0" tIns="0" rIns="0" bIns="0" rtlCol="0" anchor="t">
            <a:spAutoFit/>
          </a:bodyPr>
          <a:lstStyle/>
          <a:p>
            <a:pPr marL="777468" lvl="1" indent="-388734">
              <a:lnSpc>
                <a:spcPts val="5041"/>
              </a:lnSpc>
              <a:buFont typeface="Arial"/>
              <a:buChar char="•"/>
            </a:pPr>
            <a:r>
              <a:rPr lang="en-US" sz="3601">
                <a:solidFill>
                  <a:srgbClr val="000000"/>
                </a:solidFill>
                <a:latin typeface="Fira Sans"/>
              </a:rPr>
              <a:t>R</a:t>
            </a:r>
            <a:r>
              <a:rPr lang="en-US" sz="3601">
                <a:solidFill>
                  <a:srgbClr val="000000"/>
                </a:solidFill>
                <a:latin typeface="Fira Sans Bold"/>
              </a:rPr>
              <a:t>egistration/Login:</a:t>
            </a:r>
            <a:r>
              <a:rPr lang="en-US" sz="3601">
                <a:solidFill>
                  <a:srgbClr val="000000"/>
                </a:solidFill>
                <a:latin typeface="Fira Sans"/>
              </a:rPr>
              <a:t> Users create accounts or log in to access the platform.</a:t>
            </a:r>
          </a:p>
          <a:p>
            <a:pPr marL="777468" lvl="1" indent="-388734">
              <a:lnSpc>
                <a:spcPts val="5041"/>
              </a:lnSpc>
              <a:buFont typeface="Arial"/>
              <a:buChar char="•"/>
            </a:pPr>
            <a:r>
              <a:rPr lang="en-US" sz="3601">
                <a:solidFill>
                  <a:srgbClr val="000000"/>
                </a:solidFill>
                <a:latin typeface="Fira Sans Bold"/>
              </a:rPr>
              <a:t>On-demand fuel/gas delivery:</a:t>
            </a:r>
            <a:r>
              <a:rPr lang="en-US" sz="3601">
                <a:solidFill>
                  <a:srgbClr val="000000"/>
                </a:solidFill>
                <a:latin typeface="Fira Sans"/>
              </a:rPr>
              <a:t> Users request fuel/gas delivery as needed.</a:t>
            </a:r>
          </a:p>
          <a:p>
            <a:pPr marL="777468" lvl="1" indent="-388734">
              <a:lnSpc>
                <a:spcPts val="5041"/>
              </a:lnSpc>
              <a:buFont typeface="Arial"/>
              <a:buChar char="•"/>
            </a:pPr>
            <a:r>
              <a:rPr lang="en-US" sz="3601">
                <a:solidFill>
                  <a:srgbClr val="000000"/>
                </a:solidFill>
                <a:latin typeface="Fira Sans Bold"/>
              </a:rPr>
              <a:t>Cost estimation:</a:t>
            </a:r>
            <a:r>
              <a:rPr lang="en-US" sz="3601">
                <a:solidFill>
                  <a:srgbClr val="000000"/>
                </a:solidFill>
                <a:latin typeface="Fira Sans"/>
              </a:rPr>
              <a:t> Users receive estimated costs for their delivery orders.</a:t>
            </a:r>
          </a:p>
          <a:p>
            <a:pPr marL="777468" lvl="1" indent="-388734">
              <a:lnSpc>
                <a:spcPts val="5041"/>
              </a:lnSpc>
              <a:buFont typeface="Arial"/>
              <a:buChar char="•"/>
            </a:pPr>
            <a:r>
              <a:rPr lang="en-US" sz="3601">
                <a:solidFill>
                  <a:srgbClr val="000000"/>
                </a:solidFill>
                <a:latin typeface="Fira Sans Bold"/>
              </a:rPr>
              <a:t>Multiple Payment methods:</a:t>
            </a:r>
            <a:r>
              <a:rPr lang="en-US" sz="3601">
                <a:solidFill>
                  <a:srgbClr val="000000"/>
                </a:solidFill>
                <a:latin typeface="Fira Sans"/>
              </a:rPr>
              <a:t> Users can choose from various payment options.</a:t>
            </a:r>
          </a:p>
          <a:p>
            <a:pPr marL="777468" lvl="1" indent="-388734">
              <a:lnSpc>
                <a:spcPts val="5041"/>
              </a:lnSpc>
              <a:buFont typeface="Arial"/>
              <a:buChar char="•"/>
            </a:pPr>
            <a:r>
              <a:rPr lang="en-US" sz="3601">
                <a:solidFill>
                  <a:srgbClr val="000000"/>
                </a:solidFill>
                <a:latin typeface="Fira Sans Bold"/>
              </a:rPr>
              <a:t>Tracking order:</a:t>
            </a:r>
            <a:r>
              <a:rPr lang="en-US" sz="3601">
                <a:solidFill>
                  <a:srgbClr val="000000"/>
                </a:solidFill>
                <a:latin typeface="Fira Sans"/>
              </a:rPr>
              <a:t> Users can monitor the progress and location of their delivery orders.</a:t>
            </a:r>
          </a:p>
          <a:p>
            <a:pPr marL="777468" lvl="1" indent="-388734">
              <a:lnSpc>
                <a:spcPts val="5041"/>
              </a:lnSpc>
              <a:buFont typeface="Arial"/>
              <a:buChar char="•"/>
            </a:pPr>
            <a:r>
              <a:rPr lang="en-US" sz="3601">
                <a:solidFill>
                  <a:srgbClr val="000000"/>
                </a:solidFill>
                <a:latin typeface="Fira Sans Bold"/>
              </a:rPr>
              <a:t>Referrals:</a:t>
            </a:r>
            <a:r>
              <a:rPr lang="en-US" sz="3601">
                <a:solidFill>
                  <a:srgbClr val="000000"/>
                </a:solidFill>
                <a:latin typeface="Fira Sans"/>
              </a:rPr>
              <a:t> Users can refer friends or family to the service.</a:t>
            </a:r>
          </a:p>
          <a:p>
            <a:pPr marL="777468" lvl="1" indent="-388734">
              <a:lnSpc>
                <a:spcPts val="5041"/>
              </a:lnSpc>
              <a:buFont typeface="Arial"/>
              <a:buChar char="•"/>
            </a:pPr>
            <a:r>
              <a:rPr lang="en-US" sz="3601">
                <a:solidFill>
                  <a:srgbClr val="000000"/>
                </a:solidFill>
                <a:latin typeface="Fira Sans Bold"/>
              </a:rPr>
              <a:t>Rating and reviews:</a:t>
            </a:r>
            <a:r>
              <a:rPr lang="en-US" sz="3601">
                <a:solidFill>
                  <a:srgbClr val="000000"/>
                </a:solidFill>
                <a:latin typeface="Fira Sans"/>
              </a:rPr>
              <a:t> Users can rate their delivery experience and leave feedback</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300983" y="500763"/>
            <a:ext cx="6773886" cy="2571750"/>
          </a:xfrm>
          <a:prstGeom prst="rect">
            <a:avLst/>
          </a:prstGeom>
        </p:spPr>
        <p:txBody>
          <a:bodyPr lIns="0" tIns="0" rIns="0" bIns="0" rtlCol="0" anchor="t">
            <a:spAutoFit/>
          </a:bodyPr>
          <a:lstStyle/>
          <a:p>
            <a:pPr>
              <a:lnSpc>
                <a:spcPts val="10199"/>
              </a:lnSpc>
              <a:spcBef>
                <a:spcPct val="0"/>
              </a:spcBef>
            </a:pPr>
            <a:r>
              <a:rPr lang="en-US" sz="8499" spc="-84">
                <a:solidFill>
                  <a:srgbClr val="000000"/>
                </a:solidFill>
                <a:latin typeface="Fira Sans Medium"/>
              </a:rPr>
              <a:t>Delivery Agent Panel</a:t>
            </a:r>
          </a:p>
        </p:txBody>
      </p:sp>
      <p:grpSp>
        <p:nvGrpSpPr>
          <p:cNvPr id="3" name="Group 3"/>
          <p:cNvGrpSpPr/>
          <p:nvPr/>
        </p:nvGrpSpPr>
        <p:grpSpPr>
          <a:xfrm rot="-10800000">
            <a:off x="-1306086" y="4784384"/>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5" name="Group 5"/>
          <p:cNvGrpSpPr/>
          <p:nvPr/>
        </p:nvGrpSpPr>
        <p:grpSpPr>
          <a:xfrm rot="-10800000">
            <a:off x="3061137" y="7468788"/>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7" name="Group 7"/>
          <p:cNvGrpSpPr/>
          <p:nvPr/>
        </p:nvGrpSpPr>
        <p:grpSpPr>
          <a:xfrm rot="-10800000">
            <a:off x="2780085" y="4005595"/>
            <a:ext cx="1798578" cy="15575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rot="-10800000">
            <a:off x="300983" y="7795449"/>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6303571" y="1477761"/>
            <a:ext cx="11746555" cy="8094623"/>
          </a:xfrm>
          <a:prstGeom prst="rect">
            <a:avLst/>
          </a:prstGeom>
        </p:spPr>
        <p:txBody>
          <a:bodyPr lIns="0" tIns="0" rIns="0" bIns="0" rtlCol="0" anchor="t">
            <a:spAutoFit/>
          </a:bodyPr>
          <a:lstStyle/>
          <a:p>
            <a:pPr marL="823458" lvl="1" indent="-411729">
              <a:lnSpc>
                <a:spcPts val="5339"/>
              </a:lnSpc>
              <a:buFont typeface="Arial"/>
              <a:buChar char="•"/>
            </a:pPr>
            <a:r>
              <a:rPr lang="en-US" sz="3814">
                <a:solidFill>
                  <a:srgbClr val="000000"/>
                </a:solidFill>
                <a:latin typeface="Fira Sans Bold"/>
              </a:rPr>
              <a:t>Availability (Online/Offline):</a:t>
            </a:r>
            <a:r>
              <a:rPr lang="en-US" sz="3814">
                <a:solidFill>
                  <a:srgbClr val="000000"/>
                </a:solidFill>
                <a:latin typeface="Fira Sans"/>
              </a:rPr>
              <a:t> Agents indicate their availability status.</a:t>
            </a:r>
          </a:p>
          <a:p>
            <a:pPr marL="823458" lvl="1" indent="-411729">
              <a:lnSpc>
                <a:spcPts val="5339"/>
              </a:lnSpc>
              <a:buFont typeface="Arial"/>
              <a:buChar char="•"/>
            </a:pPr>
            <a:r>
              <a:rPr lang="en-US" sz="3814">
                <a:solidFill>
                  <a:srgbClr val="000000"/>
                </a:solidFill>
                <a:latin typeface="Fira Sans Bold"/>
              </a:rPr>
              <a:t>Delivery Agent’s Dashboard:</a:t>
            </a:r>
            <a:r>
              <a:rPr lang="en-US" sz="3814">
                <a:solidFill>
                  <a:srgbClr val="000000"/>
                </a:solidFill>
                <a:latin typeface="Fira Sans"/>
              </a:rPr>
              <a:t> Agents access their main interface for managing tasks.</a:t>
            </a:r>
          </a:p>
          <a:p>
            <a:pPr marL="823458" lvl="1" indent="-411729">
              <a:lnSpc>
                <a:spcPts val="5339"/>
              </a:lnSpc>
              <a:buFont typeface="Arial"/>
              <a:buChar char="•"/>
            </a:pPr>
            <a:r>
              <a:rPr lang="en-US" sz="3814">
                <a:solidFill>
                  <a:srgbClr val="000000"/>
                </a:solidFill>
                <a:latin typeface="Fira Sans Bold"/>
              </a:rPr>
              <a:t>In-built navigation:</a:t>
            </a:r>
            <a:r>
              <a:rPr lang="en-US" sz="3814">
                <a:solidFill>
                  <a:srgbClr val="000000"/>
                </a:solidFill>
                <a:latin typeface="Fira Sans"/>
              </a:rPr>
              <a:t> Agents have access to navigation tools for route guidance.</a:t>
            </a:r>
          </a:p>
          <a:p>
            <a:pPr marL="823458" lvl="1" indent="-411729">
              <a:lnSpc>
                <a:spcPts val="5339"/>
              </a:lnSpc>
              <a:buFont typeface="Arial"/>
              <a:buChar char="•"/>
            </a:pPr>
            <a:r>
              <a:rPr lang="en-US" sz="3814">
                <a:solidFill>
                  <a:srgbClr val="000000"/>
                </a:solidFill>
                <a:latin typeface="Fira Sans Bold"/>
              </a:rPr>
              <a:t>Profile:</a:t>
            </a:r>
            <a:r>
              <a:rPr lang="en-US" sz="3814">
                <a:solidFill>
                  <a:srgbClr val="000000"/>
                </a:solidFill>
                <a:latin typeface="Fira Sans"/>
              </a:rPr>
              <a:t> Agents can view and update their personal information.</a:t>
            </a:r>
          </a:p>
          <a:p>
            <a:pPr marL="823458" lvl="1" indent="-411729">
              <a:lnSpc>
                <a:spcPts val="5339"/>
              </a:lnSpc>
              <a:buFont typeface="Arial"/>
              <a:buChar char="•"/>
            </a:pPr>
            <a:r>
              <a:rPr lang="en-US" sz="3814">
                <a:solidFill>
                  <a:srgbClr val="000000"/>
                </a:solidFill>
                <a:latin typeface="Fira Sans Bold"/>
              </a:rPr>
              <a:t>Payment:</a:t>
            </a:r>
            <a:r>
              <a:rPr lang="en-US" sz="3814">
                <a:solidFill>
                  <a:srgbClr val="000000"/>
                </a:solidFill>
                <a:latin typeface="Fira Sans"/>
              </a:rPr>
              <a:t> Agents manage their payment details and earnings.</a:t>
            </a:r>
          </a:p>
          <a:p>
            <a:pPr marL="823458" lvl="1" indent="-411729">
              <a:lnSpc>
                <a:spcPts val="5339"/>
              </a:lnSpc>
              <a:buFont typeface="Arial"/>
              <a:buChar char="•"/>
            </a:pPr>
            <a:r>
              <a:rPr lang="en-US" sz="3814">
                <a:solidFill>
                  <a:srgbClr val="000000"/>
                </a:solidFill>
                <a:latin typeface="Fira Sans Bold"/>
              </a:rPr>
              <a:t>Delivery details:</a:t>
            </a:r>
            <a:r>
              <a:rPr lang="en-US" sz="3814">
                <a:solidFill>
                  <a:srgbClr val="000000"/>
                </a:solidFill>
                <a:latin typeface="Fira Sans"/>
              </a:rPr>
              <a:t> Agents access information related to assigned deliveries.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grpSp>
        <p:nvGrpSpPr>
          <p:cNvPr id="2" name="Group 2"/>
          <p:cNvGrpSpPr/>
          <p:nvPr/>
        </p:nvGrpSpPr>
        <p:grpSpPr>
          <a:xfrm>
            <a:off x="13585950" y="-517425"/>
            <a:ext cx="6210236" cy="5378093"/>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4" name="Group 4"/>
          <p:cNvGrpSpPr/>
          <p:nvPr/>
        </p:nvGrpSpPr>
        <p:grpSpPr>
          <a:xfrm>
            <a:off x="12009993" y="306851"/>
            <a:ext cx="3151914" cy="272957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6" name="Freeform 6"/>
          <p:cNvSpPr/>
          <p:nvPr/>
        </p:nvSpPr>
        <p:spPr>
          <a:xfrm>
            <a:off x="1628835" y="3494688"/>
            <a:ext cx="2855160" cy="6162535"/>
          </a:xfrm>
          <a:custGeom>
            <a:avLst/>
            <a:gdLst/>
            <a:ahLst/>
            <a:cxnLst/>
            <a:rect l="l" t="t" r="r" b="b"/>
            <a:pathLst>
              <a:path w="2855160" h="6162535">
                <a:moveTo>
                  <a:pt x="0" y="0"/>
                </a:moveTo>
                <a:lnTo>
                  <a:pt x="2855160" y="0"/>
                </a:lnTo>
                <a:lnTo>
                  <a:pt x="2855160" y="6162535"/>
                </a:lnTo>
                <a:lnTo>
                  <a:pt x="0" y="6162535"/>
                </a:lnTo>
                <a:lnTo>
                  <a:pt x="0" y="0"/>
                </a:lnTo>
                <a:close/>
              </a:path>
            </a:pathLst>
          </a:custGeom>
          <a:blipFill>
            <a:blip r:embed="rId2"/>
            <a:stretch>
              <a:fillRect/>
            </a:stretch>
          </a:blipFill>
        </p:spPr>
      </p:sp>
      <p:sp>
        <p:nvSpPr>
          <p:cNvPr id="7" name="Freeform 7"/>
          <p:cNvSpPr/>
          <p:nvPr/>
        </p:nvSpPr>
        <p:spPr>
          <a:xfrm>
            <a:off x="5837239" y="3494688"/>
            <a:ext cx="2813990" cy="6160597"/>
          </a:xfrm>
          <a:custGeom>
            <a:avLst/>
            <a:gdLst/>
            <a:ahLst/>
            <a:cxnLst/>
            <a:rect l="l" t="t" r="r" b="b"/>
            <a:pathLst>
              <a:path w="2813990" h="6160597">
                <a:moveTo>
                  <a:pt x="0" y="0"/>
                </a:moveTo>
                <a:lnTo>
                  <a:pt x="2813990" y="0"/>
                </a:lnTo>
                <a:lnTo>
                  <a:pt x="2813990" y="6160597"/>
                </a:lnTo>
                <a:lnTo>
                  <a:pt x="0" y="6160597"/>
                </a:lnTo>
                <a:lnTo>
                  <a:pt x="0" y="0"/>
                </a:lnTo>
                <a:close/>
              </a:path>
            </a:pathLst>
          </a:custGeom>
          <a:blipFill>
            <a:blip r:embed="rId3"/>
            <a:stretch>
              <a:fillRect/>
            </a:stretch>
          </a:blipFill>
        </p:spPr>
      </p:sp>
      <p:sp>
        <p:nvSpPr>
          <p:cNvPr id="8" name="Freeform 8"/>
          <p:cNvSpPr/>
          <p:nvPr/>
        </p:nvSpPr>
        <p:spPr>
          <a:xfrm>
            <a:off x="10003779" y="3494688"/>
            <a:ext cx="2856107" cy="6177979"/>
          </a:xfrm>
          <a:custGeom>
            <a:avLst/>
            <a:gdLst/>
            <a:ahLst/>
            <a:cxnLst/>
            <a:rect l="l" t="t" r="r" b="b"/>
            <a:pathLst>
              <a:path w="2856107" h="6177979">
                <a:moveTo>
                  <a:pt x="0" y="0"/>
                </a:moveTo>
                <a:lnTo>
                  <a:pt x="2856107" y="0"/>
                </a:lnTo>
                <a:lnTo>
                  <a:pt x="2856107" y="6177979"/>
                </a:lnTo>
                <a:lnTo>
                  <a:pt x="0" y="6177979"/>
                </a:lnTo>
                <a:lnTo>
                  <a:pt x="0" y="0"/>
                </a:lnTo>
                <a:close/>
              </a:path>
            </a:pathLst>
          </a:custGeom>
          <a:blipFill>
            <a:blip r:embed="rId4"/>
            <a:stretch>
              <a:fillRect/>
            </a:stretch>
          </a:blipFill>
        </p:spPr>
      </p:sp>
      <p:sp>
        <p:nvSpPr>
          <p:cNvPr id="9" name="TextBox 9"/>
          <p:cNvSpPr txBox="1"/>
          <p:nvPr/>
        </p:nvSpPr>
        <p:spPr>
          <a:xfrm>
            <a:off x="1028700" y="1028700"/>
            <a:ext cx="6910589" cy="1285875"/>
          </a:xfrm>
          <a:prstGeom prst="rect">
            <a:avLst/>
          </a:prstGeom>
        </p:spPr>
        <p:txBody>
          <a:bodyPr lIns="0" tIns="0" rIns="0" bIns="0" rtlCol="0" anchor="t">
            <a:spAutoFit/>
          </a:bodyPr>
          <a:lstStyle/>
          <a:p>
            <a:pPr>
              <a:lnSpc>
                <a:spcPts val="10199"/>
              </a:lnSpc>
              <a:spcBef>
                <a:spcPct val="0"/>
              </a:spcBef>
            </a:pPr>
            <a:r>
              <a:rPr lang="en-US" sz="8499" spc="-84">
                <a:solidFill>
                  <a:srgbClr val="F4F4F4"/>
                </a:solidFill>
                <a:latin typeface="Fira Sans Medium"/>
              </a:rPr>
              <a:t>APP interface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grpSp>
        <p:nvGrpSpPr>
          <p:cNvPr id="2" name="Group 2"/>
          <p:cNvGrpSpPr/>
          <p:nvPr/>
        </p:nvGrpSpPr>
        <p:grpSpPr>
          <a:xfrm>
            <a:off x="14451441" y="-1017409"/>
            <a:ext cx="6210236" cy="5378093"/>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4" name="Group 4"/>
          <p:cNvGrpSpPr/>
          <p:nvPr/>
        </p:nvGrpSpPr>
        <p:grpSpPr>
          <a:xfrm>
            <a:off x="12875485" y="0"/>
            <a:ext cx="3151914" cy="272957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6" name="Freeform 6"/>
          <p:cNvSpPr/>
          <p:nvPr/>
        </p:nvSpPr>
        <p:spPr>
          <a:xfrm>
            <a:off x="2179082" y="3072639"/>
            <a:ext cx="2860977" cy="6185661"/>
          </a:xfrm>
          <a:custGeom>
            <a:avLst/>
            <a:gdLst/>
            <a:ahLst/>
            <a:cxnLst/>
            <a:rect l="l" t="t" r="r" b="b"/>
            <a:pathLst>
              <a:path w="2860977" h="6185661">
                <a:moveTo>
                  <a:pt x="0" y="0"/>
                </a:moveTo>
                <a:lnTo>
                  <a:pt x="2860977" y="0"/>
                </a:lnTo>
                <a:lnTo>
                  <a:pt x="2860977" y="6185661"/>
                </a:lnTo>
                <a:lnTo>
                  <a:pt x="0" y="6185661"/>
                </a:lnTo>
                <a:lnTo>
                  <a:pt x="0" y="0"/>
                </a:lnTo>
                <a:close/>
              </a:path>
            </a:pathLst>
          </a:custGeom>
          <a:blipFill>
            <a:blip r:embed="rId2"/>
            <a:stretch>
              <a:fillRect/>
            </a:stretch>
          </a:blipFill>
        </p:spPr>
      </p:sp>
      <p:sp>
        <p:nvSpPr>
          <p:cNvPr id="7" name="Freeform 7"/>
          <p:cNvSpPr/>
          <p:nvPr/>
        </p:nvSpPr>
        <p:spPr>
          <a:xfrm>
            <a:off x="6389888" y="3072639"/>
            <a:ext cx="2754112" cy="6170270"/>
          </a:xfrm>
          <a:custGeom>
            <a:avLst/>
            <a:gdLst/>
            <a:ahLst/>
            <a:cxnLst/>
            <a:rect l="l" t="t" r="r" b="b"/>
            <a:pathLst>
              <a:path w="2754112" h="6170270">
                <a:moveTo>
                  <a:pt x="0" y="0"/>
                </a:moveTo>
                <a:lnTo>
                  <a:pt x="2754112" y="0"/>
                </a:lnTo>
                <a:lnTo>
                  <a:pt x="2754112" y="6170271"/>
                </a:lnTo>
                <a:lnTo>
                  <a:pt x="0" y="6170271"/>
                </a:lnTo>
                <a:lnTo>
                  <a:pt x="0" y="0"/>
                </a:lnTo>
                <a:close/>
              </a:path>
            </a:pathLst>
          </a:custGeom>
          <a:blipFill>
            <a:blip r:embed="rId3"/>
            <a:stretch>
              <a:fillRect/>
            </a:stretch>
          </a:blipFill>
        </p:spPr>
      </p:sp>
      <p:sp>
        <p:nvSpPr>
          <p:cNvPr id="8" name="Freeform 8"/>
          <p:cNvSpPr/>
          <p:nvPr/>
        </p:nvSpPr>
        <p:spPr>
          <a:xfrm>
            <a:off x="10496550" y="3072639"/>
            <a:ext cx="2888259" cy="6158657"/>
          </a:xfrm>
          <a:custGeom>
            <a:avLst/>
            <a:gdLst/>
            <a:ahLst/>
            <a:cxnLst/>
            <a:rect l="l" t="t" r="r" b="b"/>
            <a:pathLst>
              <a:path w="2888259" h="6158657">
                <a:moveTo>
                  <a:pt x="0" y="0"/>
                </a:moveTo>
                <a:lnTo>
                  <a:pt x="2888259" y="0"/>
                </a:lnTo>
                <a:lnTo>
                  <a:pt x="2888259" y="6158657"/>
                </a:lnTo>
                <a:lnTo>
                  <a:pt x="0" y="6158657"/>
                </a:lnTo>
                <a:lnTo>
                  <a:pt x="0" y="0"/>
                </a:lnTo>
                <a:close/>
              </a:path>
            </a:pathLst>
          </a:custGeom>
          <a:blipFill>
            <a:blip r:embed="rId4"/>
            <a:stretch>
              <a:fillRect/>
            </a:stretch>
          </a:blipFill>
        </p:spPr>
      </p:sp>
      <p:sp>
        <p:nvSpPr>
          <p:cNvPr id="9" name="TextBox 9"/>
          <p:cNvSpPr txBox="1"/>
          <p:nvPr/>
        </p:nvSpPr>
        <p:spPr>
          <a:xfrm>
            <a:off x="1028700" y="1028700"/>
            <a:ext cx="6910589" cy="1285875"/>
          </a:xfrm>
          <a:prstGeom prst="rect">
            <a:avLst/>
          </a:prstGeom>
        </p:spPr>
        <p:txBody>
          <a:bodyPr lIns="0" tIns="0" rIns="0" bIns="0" rtlCol="0" anchor="t">
            <a:spAutoFit/>
          </a:bodyPr>
          <a:lstStyle/>
          <a:p>
            <a:pPr>
              <a:lnSpc>
                <a:spcPts val="10199"/>
              </a:lnSpc>
              <a:spcBef>
                <a:spcPct val="0"/>
              </a:spcBef>
            </a:pPr>
            <a:r>
              <a:rPr lang="en-US" sz="8499" spc="-84">
                <a:solidFill>
                  <a:srgbClr val="F4F4F4"/>
                </a:solidFill>
                <a:latin typeface="Fira Sans Medium"/>
              </a:rPr>
              <a:t>APP interface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grpSp>
        <p:nvGrpSpPr>
          <p:cNvPr id="2" name="Group 2"/>
          <p:cNvGrpSpPr/>
          <p:nvPr/>
        </p:nvGrpSpPr>
        <p:grpSpPr>
          <a:xfrm>
            <a:off x="14909706" y="-1660347"/>
            <a:ext cx="6210236" cy="5378093"/>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4" name="Group 4"/>
          <p:cNvGrpSpPr/>
          <p:nvPr/>
        </p:nvGrpSpPr>
        <p:grpSpPr>
          <a:xfrm>
            <a:off x="12875485" y="0"/>
            <a:ext cx="3151914" cy="272957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6" name="Freeform 6"/>
          <p:cNvSpPr/>
          <p:nvPr/>
        </p:nvSpPr>
        <p:spPr>
          <a:xfrm>
            <a:off x="1028700" y="3557216"/>
            <a:ext cx="2798212" cy="6202848"/>
          </a:xfrm>
          <a:custGeom>
            <a:avLst/>
            <a:gdLst/>
            <a:ahLst/>
            <a:cxnLst/>
            <a:rect l="l" t="t" r="r" b="b"/>
            <a:pathLst>
              <a:path w="2798212" h="6202848">
                <a:moveTo>
                  <a:pt x="0" y="0"/>
                </a:moveTo>
                <a:lnTo>
                  <a:pt x="2798212" y="0"/>
                </a:lnTo>
                <a:lnTo>
                  <a:pt x="2798212" y="6202848"/>
                </a:lnTo>
                <a:lnTo>
                  <a:pt x="0" y="6202848"/>
                </a:lnTo>
                <a:lnTo>
                  <a:pt x="0" y="0"/>
                </a:lnTo>
                <a:close/>
              </a:path>
            </a:pathLst>
          </a:custGeom>
          <a:blipFill>
            <a:blip r:embed="rId2"/>
            <a:stretch>
              <a:fillRect/>
            </a:stretch>
          </a:blipFill>
        </p:spPr>
      </p:sp>
      <p:sp>
        <p:nvSpPr>
          <p:cNvPr id="7" name="Freeform 7"/>
          <p:cNvSpPr/>
          <p:nvPr/>
        </p:nvSpPr>
        <p:spPr>
          <a:xfrm>
            <a:off x="5192734" y="3562930"/>
            <a:ext cx="2746556" cy="6197134"/>
          </a:xfrm>
          <a:custGeom>
            <a:avLst/>
            <a:gdLst/>
            <a:ahLst/>
            <a:cxnLst/>
            <a:rect l="l" t="t" r="r" b="b"/>
            <a:pathLst>
              <a:path w="2746556" h="6197134">
                <a:moveTo>
                  <a:pt x="0" y="0"/>
                </a:moveTo>
                <a:lnTo>
                  <a:pt x="2746555" y="0"/>
                </a:lnTo>
                <a:lnTo>
                  <a:pt x="2746555" y="6197134"/>
                </a:lnTo>
                <a:lnTo>
                  <a:pt x="0" y="6197134"/>
                </a:lnTo>
                <a:lnTo>
                  <a:pt x="0" y="0"/>
                </a:lnTo>
                <a:close/>
              </a:path>
            </a:pathLst>
          </a:custGeom>
          <a:blipFill>
            <a:blip r:embed="rId3"/>
            <a:stretch>
              <a:fillRect/>
            </a:stretch>
          </a:blipFill>
        </p:spPr>
      </p:sp>
      <p:sp>
        <p:nvSpPr>
          <p:cNvPr id="8" name="Freeform 8"/>
          <p:cNvSpPr/>
          <p:nvPr/>
        </p:nvSpPr>
        <p:spPr>
          <a:xfrm>
            <a:off x="9345827" y="3542051"/>
            <a:ext cx="2782647" cy="6218013"/>
          </a:xfrm>
          <a:custGeom>
            <a:avLst/>
            <a:gdLst/>
            <a:ahLst/>
            <a:cxnLst/>
            <a:rect l="l" t="t" r="r" b="b"/>
            <a:pathLst>
              <a:path w="2782647" h="6218013">
                <a:moveTo>
                  <a:pt x="0" y="0"/>
                </a:moveTo>
                <a:lnTo>
                  <a:pt x="2782647" y="0"/>
                </a:lnTo>
                <a:lnTo>
                  <a:pt x="2782647" y="6218013"/>
                </a:lnTo>
                <a:lnTo>
                  <a:pt x="0" y="6218013"/>
                </a:lnTo>
                <a:lnTo>
                  <a:pt x="0" y="0"/>
                </a:lnTo>
                <a:close/>
              </a:path>
            </a:pathLst>
          </a:custGeom>
          <a:blipFill>
            <a:blip r:embed="rId4"/>
            <a:stretch>
              <a:fillRect/>
            </a:stretch>
          </a:blipFill>
        </p:spPr>
      </p:sp>
      <p:sp>
        <p:nvSpPr>
          <p:cNvPr id="9" name="Freeform 9"/>
          <p:cNvSpPr/>
          <p:nvPr/>
        </p:nvSpPr>
        <p:spPr>
          <a:xfrm>
            <a:off x="13176543" y="3552490"/>
            <a:ext cx="2850855" cy="6197134"/>
          </a:xfrm>
          <a:custGeom>
            <a:avLst/>
            <a:gdLst/>
            <a:ahLst/>
            <a:cxnLst/>
            <a:rect l="l" t="t" r="r" b="b"/>
            <a:pathLst>
              <a:path w="2850855" h="6197134">
                <a:moveTo>
                  <a:pt x="0" y="0"/>
                </a:moveTo>
                <a:lnTo>
                  <a:pt x="2850855" y="0"/>
                </a:lnTo>
                <a:lnTo>
                  <a:pt x="2850855" y="6197134"/>
                </a:lnTo>
                <a:lnTo>
                  <a:pt x="0" y="6197134"/>
                </a:lnTo>
                <a:lnTo>
                  <a:pt x="0" y="0"/>
                </a:lnTo>
                <a:close/>
              </a:path>
            </a:pathLst>
          </a:custGeom>
          <a:blipFill>
            <a:blip r:embed="rId5"/>
            <a:stretch>
              <a:fillRect/>
            </a:stretch>
          </a:blipFill>
        </p:spPr>
      </p:sp>
      <p:sp>
        <p:nvSpPr>
          <p:cNvPr id="10" name="TextBox 10"/>
          <p:cNvSpPr txBox="1"/>
          <p:nvPr/>
        </p:nvSpPr>
        <p:spPr>
          <a:xfrm>
            <a:off x="1028700" y="1028700"/>
            <a:ext cx="6910589" cy="1285875"/>
          </a:xfrm>
          <a:prstGeom prst="rect">
            <a:avLst/>
          </a:prstGeom>
        </p:spPr>
        <p:txBody>
          <a:bodyPr lIns="0" tIns="0" rIns="0" bIns="0" rtlCol="0" anchor="t">
            <a:spAutoFit/>
          </a:bodyPr>
          <a:lstStyle/>
          <a:p>
            <a:pPr>
              <a:lnSpc>
                <a:spcPts val="10199"/>
              </a:lnSpc>
              <a:spcBef>
                <a:spcPct val="0"/>
              </a:spcBef>
            </a:pPr>
            <a:r>
              <a:rPr lang="en-US" sz="8499" spc="-84">
                <a:solidFill>
                  <a:srgbClr val="F4F4F4"/>
                </a:solidFill>
                <a:latin typeface="Fira Sans Medium"/>
              </a:rPr>
              <a:t>APP interface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145246" y="1375862"/>
            <a:ext cx="13367573" cy="8911138"/>
          </a:xfrm>
          <a:custGeom>
            <a:avLst/>
            <a:gdLst/>
            <a:ahLst/>
            <a:cxnLst/>
            <a:rect l="l" t="t" r="r" b="b"/>
            <a:pathLst>
              <a:path w="13367573" h="8911138">
                <a:moveTo>
                  <a:pt x="0" y="0"/>
                </a:moveTo>
                <a:lnTo>
                  <a:pt x="13367573" y="0"/>
                </a:lnTo>
                <a:lnTo>
                  <a:pt x="13367573" y="8911138"/>
                </a:lnTo>
                <a:lnTo>
                  <a:pt x="0" y="8911138"/>
                </a:lnTo>
                <a:lnTo>
                  <a:pt x="0" y="0"/>
                </a:lnTo>
                <a:close/>
              </a:path>
            </a:pathLst>
          </a:custGeom>
          <a:blipFill>
            <a:blip r:embed="rId2"/>
            <a:stretch>
              <a:fillRect t="-1757" b="-1757"/>
            </a:stretch>
          </a:blipFill>
        </p:spPr>
      </p:sp>
      <p:sp>
        <p:nvSpPr>
          <p:cNvPr id="3" name="TextBox 3"/>
          <p:cNvSpPr txBox="1"/>
          <p:nvPr/>
        </p:nvSpPr>
        <p:spPr>
          <a:xfrm>
            <a:off x="6134729" y="276225"/>
            <a:ext cx="13142948" cy="752475"/>
          </a:xfrm>
          <a:prstGeom prst="rect">
            <a:avLst/>
          </a:prstGeom>
        </p:spPr>
        <p:txBody>
          <a:bodyPr lIns="0" tIns="0" rIns="0" bIns="0" rtlCol="0" anchor="t">
            <a:spAutoFit/>
          </a:bodyPr>
          <a:lstStyle/>
          <a:p>
            <a:pPr>
              <a:lnSpc>
                <a:spcPts val="5880"/>
              </a:lnSpc>
              <a:spcBef>
                <a:spcPct val="0"/>
              </a:spcBef>
            </a:pPr>
            <a:r>
              <a:rPr lang="en-US" sz="4900" spc="-49">
                <a:solidFill>
                  <a:srgbClr val="000000"/>
                </a:solidFill>
                <a:latin typeface="Fira Sans Medium"/>
              </a:rPr>
              <a:t>System Architecture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714380" y="493171"/>
            <a:ext cx="6300088" cy="9300657"/>
          </a:xfrm>
          <a:custGeom>
            <a:avLst/>
            <a:gdLst/>
            <a:ahLst/>
            <a:cxnLst/>
            <a:rect l="l" t="t" r="r" b="b"/>
            <a:pathLst>
              <a:path w="6300088" h="9300657">
                <a:moveTo>
                  <a:pt x="0" y="0"/>
                </a:moveTo>
                <a:lnTo>
                  <a:pt x="6300088" y="0"/>
                </a:lnTo>
                <a:lnTo>
                  <a:pt x="6300088" y="9300658"/>
                </a:lnTo>
                <a:lnTo>
                  <a:pt x="0" y="9300658"/>
                </a:lnTo>
                <a:lnTo>
                  <a:pt x="0" y="0"/>
                </a:lnTo>
                <a:close/>
              </a:path>
            </a:pathLst>
          </a:custGeom>
          <a:blipFill>
            <a:blip r:embed="rId2"/>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grpSp>
        <p:nvGrpSpPr>
          <p:cNvPr id="2" name="Group 2"/>
          <p:cNvGrpSpPr/>
          <p:nvPr/>
        </p:nvGrpSpPr>
        <p:grpSpPr>
          <a:xfrm>
            <a:off x="-2527743" y="-89986"/>
            <a:ext cx="10138115" cy="8779655"/>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4" name="Group 4"/>
          <p:cNvGrpSpPr/>
          <p:nvPr/>
        </p:nvGrpSpPr>
        <p:grpSpPr>
          <a:xfrm>
            <a:off x="2505679" y="5832746"/>
            <a:ext cx="5966980" cy="5167433"/>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6" name="TextBox 6"/>
          <p:cNvSpPr txBox="1"/>
          <p:nvPr/>
        </p:nvSpPr>
        <p:spPr>
          <a:xfrm>
            <a:off x="503079" y="3797180"/>
            <a:ext cx="6581672" cy="1285875"/>
          </a:xfrm>
          <a:prstGeom prst="rect">
            <a:avLst/>
          </a:prstGeom>
        </p:spPr>
        <p:txBody>
          <a:bodyPr lIns="0" tIns="0" rIns="0" bIns="0" rtlCol="0" anchor="t">
            <a:spAutoFit/>
          </a:bodyPr>
          <a:lstStyle/>
          <a:p>
            <a:pPr marL="0" lvl="0" indent="0" algn="l">
              <a:lnSpc>
                <a:spcPts val="10199"/>
              </a:lnSpc>
              <a:spcBef>
                <a:spcPct val="0"/>
              </a:spcBef>
            </a:pPr>
            <a:r>
              <a:rPr lang="en-US" sz="8499" spc="-84">
                <a:solidFill>
                  <a:srgbClr val="F4F4F4"/>
                </a:solidFill>
                <a:latin typeface="Fira Sans Medium"/>
              </a:rPr>
              <a:t>DESCRIPTION</a:t>
            </a:r>
          </a:p>
        </p:txBody>
      </p:sp>
      <p:sp>
        <p:nvSpPr>
          <p:cNvPr id="7" name="TextBox 7"/>
          <p:cNvSpPr txBox="1"/>
          <p:nvPr/>
        </p:nvSpPr>
        <p:spPr>
          <a:xfrm>
            <a:off x="9427730" y="4278509"/>
            <a:ext cx="6109328" cy="804546"/>
          </a:xfrm>
          <a:prstGeom prst="rect">
            <a:avLst/>
          </a:prstGeom>
        </p:spPr>
        <p:txBody>
          <a:bodyPr lIns="0" tIns="0" rIns="0" bIns="0" rtlCol="0" anchor="t">
            <a:spAutoFit/>
          </a:bodyPr>
          <a:lstStyle/>
          <a:p>
            <a:pPr marL="1014719" lvl="1" indent="-507360">
              <a:lnSpc>
                <a:spcPts val="6579"/>
              </a:lnSpc>
              <a:buFont typeface="Arial"/>
              <a:buChar char="•"/>
            </a:pPr>
            <a:r>
              <a:rPr lang="en-US" sz="4699">
                <a:solidFill>
                  <a:srgbClr val="F4F4F4"/>
                </a:solidFill>
                <a:latin typeface="Fira Sans Light"/>
              </a:rPr>
              <a:t>Introduction</a:t>
            </a:r>
          </a:p>
        </p:txBody>
      </p:sp>
      <p:sp>
        <p:nvSpPr>
          <p:cNvPr id="8" name="TextBox 8"/>
          <p:cNvSpPr txBox="1"/>
          <p:nvPr/>
        </p:nvSpPr>
        <p:spPr>
          <a:xfrm>
            <a:off x="9427730" y="6195375"/>
            <a:ext cx="6109328" cy="804546"/>
          </a:xfrm>
          <a:prstGeom prst="rect">
            <a:avLst/>
          </a:prstGeom>
        </p:spPr>
        <p:txBody>
          <a:bodyPr lIns="0" tIns="0" rIns="0" bIns="0" rtlCol="0" anchor="t">
            <a:spAutoFit/>
          </a:bodyPr>
          <a:lstStyle/>
          <a:p>
            <a:pPr marL="1014719" lvl="1" indent="-507360">
              <a:lnSpc>
                <a:spcPts val="6579"/>
              </a:lnSpc>
              <a:buFont typeface="Arial"/>
              <a:buChar char="•"/>
            </a:pPr>
            <a:r>
              <a:rPr lang="en-US" sz="4699">
                <a:solidFill>
                  <a:srgbClr val="F4F4F4"/>
                </a:solidFill>
                <a:latin typeface="Fira Sans Light"/>
              </a:rPr>
              <a:t>Objectives</a:t>
            </a:r>
          </a:p>
        </p:txBody>
      </p:sp>
      <p:sp>
        <p:nvSpPr>
          <p:cNvPr id="9" name="TextBox 9"/>
          <p:cNvSpPr txBox="1"/>
          <p:nvPr/>
        </p:nvSpPr>
        <p:spPr>
          <a:xfrm>
            <a:off x="9427730" y="2359538"/>
            <a:ext cx="6109328" cy="804546"/>
          </a:xfrm>
          <a:prstGeom prst="rect">
            <a:avLst/>
          </a:prstGeom>
        </p:spPr>
        <p:txBody>
          <a:bodyPr lIns="0" tIns="0" rIns="0" bIns="0" rtlCol="0" anchor="t">
            <a:spAutoFit/>
          </a:bodyPr>
          <a:lstStyle/>
          <a:p>
            <a:pPr marL="1014719" lvl="1" indent="-507360">
              <a:lnSpc>
                <a:spcPts val="6579"/>
              </a:lnSpc>
              <a:buFont typeface="Arial"/>
              <a:buChar char="•"/>
            </a:pPr>
            <a:r>
              <a:rPr lang="en-US" sz="4699">
                <a:solidFill>
                  <a:srgbClr val="F4F4F4"/>
                </a:solidFill>
                <a:latin typeface="Fira Sans Light"/>
              </a:rPr>
              <a:t>Background Study</a:t>
            </a:r>
          </a:p>
        </p:txBody>
      </p:sp>
      <p:sp>
        <p:nvSpPr>
          <p:cNvPr id="10" name="TextBox 10"/>
          <p:cNvSpPr txBox="1"/>
          <p:nvPr/>
        </p:nvSpPr>
        <p:spPr>
          <a:xfrm>
            <a:off x="9427730" y="7966564"/>
            <a:ext cx="7277541" cy="804546"/>
          </a:xfrm>
          <a:prstGeom prst="rect">
            <a:avLst/>
          </a:prstGeom>
        </p:spPr>
        <p:txBody>
          <a:bodyPr lIns="0" tIns="0" rIns="0" bIns="0" rtlCol="0" anchor="t">
            <a:spAutoFit/>
          </a:bodyPr>
          <a:lstStyle/>
          <a:p>
            <a:pPr marL="1014726" lvl="1" indent="-507363">
              <a:lnSpc>
                <a:spcPts val="6579"/>
              </a:lnSpc>
              <a:buFont typeface="Arial"/>
              <a:buChar char="•"/>
            </a:pPr>
            <a:r>
              <a:rPr lang="en-US" sz="4699">
                <a:solidFill>
                  <a:srgbClr val="F4F4F4"/>
                </a:solidFill>
                <a:latin typeface="Fira Sans Light"/>
              </a:rPr>
              <a:t>Research methodology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39116" y="1824643"/>
            <a:ext cx="5962191" cy="3318857"/>
            <a:chOff x="0" y="0"/>
            <a:chExt cx="929717" cy="517528"/>
          </a:xfrm>
        </p:grpSpPr>
        <p:sp>
          <p:nvSpPr>
            <p:cNvPr id="3" name="Freeform 3"/>
            <p:cNvSpPr/>
            <p:nvPr/>
          </p:nvSpPr>
          <p:spPr>
            <a:xfrm>
              <a:off x="0" y="0"/>
              <a:ext cx="929717" cy="517528"/>
            </a:xfrm>
            <a:custGeom>
              <a:avLst/>
              <a:gdLst/>
              <a:ahLst/>
              <a:cxnLst/>
              <a:rect l="l" t="t" r="r" b="b"/>
              <a:pathLst>
                <a:path w="929717" h="517528">
                  <a:moveTo>
                    <a:pt x="0" y="0"/>
                  </a:moveTo>
                  <a:lnTo>
                    <a:pt x="929717" y="0"/>
                  </a:lnTo>
                  <a:lnTo>
                    <a:pt x="929717" y="517528"/>
                  </a:lnTo>
                  <a:lnTo>
                    <a:pt x="0" y="517528"/>
                  </a:lnTo>
                  <a:close/>
                </a:path>
              </a:pathLst>
            </a:custGeom>
            <a:solidFill>
              <a:srgbClr val="F4F4F4"/>
            </a:solidFill>
          </p:spPr>
        </p:sp>
        <p:sp>
          <p:nvSpPr>
            <p:cNvPr id="4" name="TextBox 4"/>
            <p:cNvSpPr txBox="1"/>
            <p:nvPr/>
          </p:nvSpPr>
          <p:spPr>
            <a:xfrm>
              <a:off x="0" y="-38100"/>
              <a:ext cx="929717" cy="555628"/>
            </a:xfrm>
            <a:prstGeom prst="rect">
              <a:avLst/>
            </a:prstGeom>
          </p:spPr>
          <p:txBody>
            <a:bodyPr lIns="254000" tIns="254000" rIns="254000" bIns="254000" rtlCol="0" anchor="ctr"/>
            <a:lstStyle/>
            <a:p>
              <a:pPr algn="ctr">
                <a:lnSpc>
                  <a:spcPts val="5199"/>
                </a:lnSpc>
              </a:pPr>
              <a:r>
                <a:rPr lang="en-US" sz="3999">
                  <a:solidFill>
                    <a:srgbClr val="000000"/>
                  </a:solidFill>
                  <a:latin typeface="Fira Sans Medium"/>
                </a:rPr>
                <a:t>Purchase Flow</a:t>
              </a:r>
            </a:p>
          </p:txBody>
        </p:sp>
      </p:grpSp>
      <p:sp>
        <p:nvSpPr>
          <p:cNvPr id="5" name="Freeform 5"/>
          <p:cNvSpPr/>
          <p:nvPr/>
        </p:nvSpPr>
        <p:spPr>
          <a:xfrm>
            <a:off x="5725524" y="3176417"/>
            <a:ext cx="12562476" cy="4685052"/>
          </a:xfrm>
          <a:custGeom>
            <a:avLst/>
            <a:gdLst/>
            <a:ahLst/>
            <a:cxnLst/>
            <a:rect l="l" t="t" r="r" b="b"/>
            <a:pathLst>
              <a:path w="12562476" h="4685052">
                <a:moveTo>
                  <a:pt x="0" y="0"/>
                </a:moveTo>
                <a:lnTo>
                  <a:pt x="12562476" y="0"/>
                </a:lnTo>
                <a:lnTo>
                  <a:pt x="12562476" y="4685052"/>
                </a:lnTo>
                <a:lnTo>
                  <a:pt x="0" y="4685052"/>
                </a:lnTo>
                <a:lnTo>
                  <a:pt x="0" y="0"/>
                </a:lnTo>
                <a:close/>
              </a:path>
            </a:pathLst>
          </a:custGeom>
          <a:blipFill>
            <a:blip r:embed="rId2"/>
            <a:stretch>
              <a:fillRect/>
            </a:stretch>
          </a:blipFill>
        </p:spPr>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672254" y="102330"/>
            <a:ext cx="7890251" cy="10184670"/>
          </a:xfrm>
          <a:custGeom>
            <a:avLst/>
            <a:gdLst/>
            <a:ahLst/>
            <a:cxnLst/>
            <a:rect l="l" t="t" r="r" b="b"/>
            <a:pathLst>
              <a:path w="7890251" h="10184670">
                <a:moveTo>
                  <a:pt x="0" y="0"/>
                </a:moveTo>
                <a:lnTo>
                  <a:pt x="7890251" y="0"/>
                </a:lnTo>
                <a:lnTo>
                  <a:pt x="7890251" y="10184670"/>
                </a:lnTo>
                <a:lnTo>
                  <a:pt x="0" y="10184670"/>
                </a:lnTo>
                <a:lnTo>
                  <a:pt x="0" y="0"/>
                </a:lnTo>
                <a:close/>
              </a:path>
            </a:pathLst>
          </a:custGeom>
          <a:blipFill>
            <a:blip r:embed="rId2"/>
            <a:stretch>
              <a:fillRect/>
            </a:stretch>
          </a:blipFill>
        </p:spPr>
      </p:sp>
      <p:grpSp>
        <p:nvGrpSpPr>
          <p:cNvPr id="3" name="Group 3"/>
          <p:cNvGrpSpPr/>
          <p:nvPr/>
        </p:nvGrpSpPr>
        <p:grpSpPr>
          <a:xfrm>
            <a:off x="211507" y="3535236"/>
            <a:ext cx="5962191" cy="3318857"/>
            <a:chOff x="0" y="0"/>
            <a:chExt cx="929717" cy="517528"/>
          </a:xfrm>
        </p:grpSpPr>
        <p:sp>
          <p:nvSpPr>
            <p:cNvPr id="4" name="Freeform 4"/>
            <p:cNvSpPr/>
            <p:nvPr/>
          </p:nvSpPr>
          <p:spPr>
            <a:xfrm>
              <a:off x="0" y="0"/>
              <a:ext cx="929717" cy="517528"/>
            </a:xfrm>
            <a:custGeom>
              <a:avLst/>
              <a:gdLst/>
              <a:ahLst/>
              <a:cxnLst/>
              <a:rect l="l" t="t" r="r" b="b"/>
              <a:pathLst>
                <a:path w="929717" h="517528">
                  <a:moveTo>
                    <a:pt x="0" y="0"/>
                  </a:moveTo>
                  <a:lnTo>
                    <a:pt x="929717" y="0"/>
                  </a:lnTo>
                  <a:lnTo>
                    <a:pt x="929717" y="517528"/>
                  </a:lnTo>
                  <a:lnTo>
                    <a:pt x="0" y="517528"/>
                  </a:lnTo>
                  <a:close/>
                </a:path>
              </a:pathLst>
            </a:custGeom>
            <a:solidFill>
              <a:srgbClr val="F4F4F4"/>
            </a:solidFill>
          </p:spPr>
        </p:sp>
        <p:sp>
          <p:nvSpPr>
            <p:cNvPr id="5" name="TextBox 5"/>
            <p:cNvSpPr txBox="1"/>
            <p:nvPr/>
          </p:nvSpPr>
          <p:spPr>
            <a:xfrm>
              <a:off x="0" y="-38100"/>
              <a:ext cx="929717" cy="555628"/>
            </a:xfrm>
            <a:prstGeom prst="rect">
              <a:avLst/>
            </a:prstGeom>
          </p:spPr>
          <p:txBody>
            <a:bodyPr lIns="254000" tIns="254000" rIns="254000" bIns="254000" rtlCol="0" anchor="ctr"/>
            <a:lstStyle/>
            <a:p>
              <a:pPr algn="ctr">
                <a:lnSpc>
                  <a:spcPts val="5199"/>
                </a:lnSpc>
              </a:pPr>
              <a:r>
                <a:rPr lang="en-US" sz="3999">
                  <a:solidFill>
                    <a:srgbClr val="000000"/>
                  </a:solidFill>
                  <a:latin typeface="Fira Sans Medium"/>
                </a:rPr>
                <a:t>ACTIVITY DIAGRAM</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15090379" y="4201140"/>
            <a:ext cx="7027514" cy="6085860"/>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a:off x="15090379" y="-95322"/>
            <a:ext cx="4961246" cy="42964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6" name="Freeform 6"/>
          <p:cNvSpPr/>
          <p:nvPr/>
        </p:nvSpPr>
        <p:spPr>
          <a:xfrm>
            <a:off x="0" y="-22226"/>
            <a:ext cx="678758" cy="586200"/>
          </a:xfrm>
          <a:custGeom>
            <a:avLst/>
            <a:gdLst/>
            <a:ahLst/>
            <a:cxnLst/>
            <a:rect l="l" t="t" r="r" b="b"/>
            <a:pathLst>
              <a:path w="678758" h="586200">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1028700" y="421099"/>
            <a:ext cx="8100566" cy="1219835"/>
          </a:xfrm>
          <a:prstGeom prst="rect">
            <a:avLst/>
          </a:prstGeom>
        </p:spPr>
        <p:txBody>
          <a:bodyPr lIns="0" tIns="0" rIns="0" bIns="0" rtlCol="0" anchor="t">
            <a:spAutoFit/>
          </a:bodyPr>
          <a:lstStyle/>
          <a:p>
            <a:pPr algn="ctr">
              <a:lnSpc>
                <a:spcPts val="9940"/>
              </a:lnSpc>
            </a:pPr>
            <a:r>
              <a:rPr lang="en-US" sz="7100">
                <a:solidFill>
                  <a:srgbClr val="000000"/>
                </a:solidFill>
                <a:latin typeface="Canva Sans Bold"/>
              </a:rPr>
              <a:t>Background Study</a:t>
            </a:r>
          </a:p>
        </p:txBody>
      </p:sp>
      <p:grpSp>
        <p:nvGrpSpPr>
          <p:cNvPr id="8" name="Group 8"/>
          <p:cNvGrpSpPr/>
          <p:nvPr/>
        </p:nvGrpSpPr>
        <p:grpSpPr>
          <a:xfrm>
            <a:off x="678758" y="2669008"/>
            <a:ext cx="4876830" cy="1943100"/>
            <a:chOff x="0" y="0"/>
            <a:chExt cx="3679150" cy="1465903"/>
          </a:xfrm>
        </p:grpSpPr>
        <p:sp>
          <p:nvSpPr>
            <p:cNvPr id="9" name="Freeform 9"/>
            <p:cNvSpPr/>
            <p:nvPr/>
          </p:nvSpPr>
          <p:spPr>
            <a:xfrm>
              <a:off x="0" y="0"/>
              <a:ext cx="3679151" cy="1465903"/>
            </a:xfrm>
            <a:custGeom>
              <a:avLst/>
              <a:gdLst/>
              <a:ahLst/>
              <a:cxnLst/>
              <a:rect l="l" t="t" r="r" b="b"/>
              <a:pathLst>
                <a:path w="3679151" h="1465903">
                  <a:moveTo>
                    <a:pt x="47625" y="0"/>
                  </a:moveTo>
                  <a:lnTo>
                    <a:pt x="3631526" y="0"/>
                  </a:lnTo>
                  <a:cubicBezTo>
                    <a:pt x="3657828" y="0"/>
                    <a:pt x="3679151" y="21322"/>
                    <a:pt x="3679151" y="47625"/>
                  </a:cubicBezTo>
                  <a:lnTo>
                    <a:pt x="3679151" y="1418278"/>
                  </a:lnTo>
                  <a:cubicBezTo>
                    <a:pt x="3679151" y="1444580"/>
                    <a:pt x="3657828" y="1465903"/>
                    <a:pt x="3631526" y="1465903"/>
                  </a:cubicBezTo>
                  <a:lnTo>
                    <a:pt x="47625" y="1465903"/>
                  </a:lnTo>
                  <a:cubicBezTo>
                    <a:pt x="21322" y="1465903"/>
                    <a:pt x="0" y="1444580"/>
                    <a:pt x="0" y="1418278"/>
                  </a:cubicBezTo>
                  <a:lnTo>
                    <a:pt x="0" y="47625"/>
                  </a:lnTo>
                  <a:cubicBezTo>
                    <a:pt x="0" y="21322"/>
                    <a:pt x="21322" y="0"/>
                    <a:pt x="47625" y="0"/>
                  </a:cubicBezTo>
                  <a:close/>
                </a:path>
              </a:pathLst>
            </a:custGeom>
            <a:solidFill>
              <a:srgbClr val="F4F4F4"/>
            </a:solidFill>
            <a:ln cap="rnd">
              <a:noFill/>
              <a:prstDash val="sysDot"/>
              <a:round/>
            </a:ln>
          </p:spPr>
        </p:sp>
        <p:sp>
          <p:nvSpPr>
            <p:cNvPr id="10" name="TextBox 10"/>
            <p:cNvSpPr txBox="1"/>
            <p:nvPr/>
          </p:nvSpPr>
          <p:spPr>
            <a:xfrm>
              <a:off x="0" y="-76200"/>
              <a:ext cx="3679150" cy="1542103"/>
            </a:xfrm>
            <a:prstGeom prst="rect">
              <a:avLst/>
            </a:prstGeom>
          </p:spPr>
          <p:txBody>
            <a:bodyPr lIns="254000" tIns="254000" rIns="254000" bIns="254000" rtlCol="0" anchor="ctr"/>
            <a:lstStyle/>
            <a:p>
              <a:pPr>
                <a:lnSpc>
                  <a:spcPts val="5319"/>
                </a:lnSpc>
              </a:pPr>
              <a:r>
                <a:rPr lang="en-US" sz="3799">
                  <a:solidFill>
                    <a:srgbClr val="000000"/>
                  </a:solidFill>
                  <a:latin typeface="Fira Sans Light"/>
                </a:rPr>
                <a:t> </a:t>
              </a:r>
              <a:r>
                <a:rPr lang="en-US" sz="3799">
                  <a:solidFill>
                    <a:srgbClr val="7CD4D2"/>
                  </a:solidFill>
                  <a:latin typeface="Fira Sans Bold"/>
                </a:rPr>
                <a:t>Market Demand</a:t>
              </a:r>
            </a:p>
            <a:p>
              <a:pPr>
                <a:lnSpc>
                  <a:spcPts val="5319"/>
                </a:lnSpc>
              </a:pPr>
              <a:endParaRPr lang="en-US" sz="3799">
                <a:solidFill>
                  <a:srgbClr val="7CD4D2"/>
                </a:solidFill>
                <a:latin typeface="Fira Sans Bold"/>
              </a:endParaRPr>
            </a:p>
          </p:txBody>
        </p:sp>
      </p:grpSp>
      <p:sp>
        <p:nvSpPr>
          <p:cNvPr id="11" name="TextBox 11"/>
          <p:cNvSpPr txBox="1"/>
          <p:nvPr/>
        </p:nvSpPr>
        <p:spPr>
          <a:xfrm>
            <a:off x="339379" y="3850265"/>
            <a:ext cx="6531740" cy="4498130"/>
          </a:xfrm>
          <a:prstGeom prst="rect">
            <a:avLst/>
          </a:prstGeom>
        </p:spPr>
        <p:txBody>
          <a:bodyPr lIns="0" tIns="0" rIns="0" bIns="0" rtlCol="0" anchor="t">
            <a:spAutoFit/>
          </a:bodyPr>
          <a:lstStyle/>
          <a:p>
            <a:pPr marL="742444" lvl="1" indent="-371222">
              <a:lnSpc>
                <a:spcPts val="5158"/>
              </a:lnSpc>
              <a:buFont typeface="Arial"/>
              <a:buChar char="•"/>
            </a:pPr>
            <a:r>
              <a:rPr lang="en-US" sz="3438" spc="103">
                <a:solidFill>
                  <a:srgbClr val="000000"/>
                </a:solidFill>
                <a:latin typeface="Fira Sans"/>
              </a:rPr>
              <a:t>Identify the target audience</a:t>
            </a:r>
          </a:p>
          <a:p>
            <a:pPr marL="742444" lvl="1" indent="-371222">
              <a:lnSpc>
                <a:spcPts val="5158"/>
              </a:lnSpc>
              <a:buFont typeface="Arial"/>
              <a:buChar char="•"/>
            </a:pPr>
            <a:r>
              <a:rPr lang="en-US" sz="3438" spc="103">
                <a:solidFill>
                  <a:srgbClr val="000000"/>
                </a:solidFill>
                <a:latin typeface="Fira Sans"/>
              </a:rPr>
              <a:t>Assess the need and demand</a:t>
            </a:r>
          </a:p>
          <a:p>
            <a:pPr marL="742444" lvl="1" indent="-371222" algn="ctr">
              <a:lnSpc>
                <a:spcPts val="5158"/>
              </a:lnSpc>
              <a:buFont typeface="Arial"/>
              <a:buChar char="•"/>
            </a:pPr>
            <a:r>
              <a:rPr lang="en-US" sz="3438" spc="103">
                <a:solidFill>
                  <a:srgbClr val="000000"/>
                </a:solidFill>
                <a:latin typeface="Fira Sans"/>
              </a:rPr>
              <a:t>Analyze existing solutions</a:t>
            </a:r>
          </a:p>
          <a:p>
            <a:pPr algn="ctr">
              <a:lnSpc>
                <a:spcPts val="5158"/>
              </a:lnSpc>
            </a:pPr>
            <a:endParaRPr lang="en-US" sz="3438" spc="103">
              <a:solidFill>
                <a:srgbClr val="000000"/>
              </a:solidFill>
              <a:latin typeface="Fira Sans"/>
            </a:endParaRPr>
          </a:p>
          <a:p>
            <a:pPr algn="ctr">
              <a:lnSpc>
                <a:spcPts val="5158"/>
              </a:lnSpc>
            </a:pPr>
            <a:endParaRPr lang="en-US" sz="3438" spc="103">
              <a:solidFill>
                <a:srgbClr val="000000"/>
              </a:solidFill>
              <a:latin typeface="Fira Sans"/>
            </a:endParaRPr>
          </a:p>
        </p:txBody>
      </p:sp>
      <p:grpSp>
        <p:nvGrpSpPr>
          <p:cNvPr id="12" name="Group 12"/>
          <p:cNvGrpSpPr/>
          <p:nvPr/>
        </p:nvGrpSpPr>
        <p:grpSpPr>
          <a:xfrm>
            <a:off x="7989065" y="2669008"/>
            <a:ext cx="6672688" cy="1943100"/>
            <a:chOff x="0" y="0"/>
            <a:chExt cx="5033972" cy="1465903"/>
          </a:xfrm>
        </p:grpSpPr>
        <p:sp>
          <p:nvSpPr>
            <p:cNvPr id="13" name="Freeform 13"/>
            <p:cNvSpPr/>
            <p:nvPr/>
          </p:nvSpPr>
          <p:spPr>
            <a:xfrm>
              <a:off x="0" y="0"/>
              <a:ext cx="5033972" cy="1465903"/>
            </a:xfrm>
            <a:custGeom>
              <a:avLst/>
              <a:gdLst/>
              <a:ahLst/>
              <a:cxnLst/>
              <a:rect l="l" t="t" r="r" b="b"/>
              <a:pathLst>
                <a:path w="5033972" h="1465903">
                  <a:moveTo>
                    <a:pt x="34807" y="0"/>
                  </a:moveTo>
                  <a:lnTo>
                    <a:pt x="4999165" y="0"/>
                  </a:lnTo>
                  <a:cubicBezTo>
                    <a:pt x="5018388" y="0"/>
                    <a:pt x="5033972" y="15584"/>
                    <a:pt x="5033972" y="34807"/>
                  </a:cubicBezTo>
                  <a:lnTo>
                    <a:pt x="5033972" y="1431095"/>
                  </a:lnTo>
                  <a:cubicBezTo>
                    <a:pt x="5033972" y="1450319"/>
                    <a:pt x="5018388" y="1465903"/>
                    <a:pt x="4999165" y="1465903"/>
                  </a:cubicBezTo>
                  <a:lnTo>
                    <a:pt x="34807" y="1465903"/>
                  </a:lnTo>
                  <a:cubicBezTo>
                    <a:pt x="15584" y="1465903"/>
                    <a:pt x="0" y="1450319"/>
                    <a:pt x="0" y="1431095"/>
                  </a:cubicBezTo>
                  <a:lnTo>
                    <a:pt x="0" y="34807"/>
                  </a:lnTo>
                  <a:cubicBezTo>
                    <a:pt x="0" y="15584"/>
                    <a:pt x="15584" y="0"/>
                    <a:pt x="34807" y="0"/>
                  </a:cubicBezTo>
                  <a:close/>
                </a:path>
              </a:pathLst>
            </a:custGeom>
            <a:solidFill>
              <a:srgbClr val="F4F4F4"/>
            </a:solidFill>
            <a:ln cap="rnd">
              <a:noFill/>
              <a:prstDash val="sysDot"/>
              <a:round/>
            </a:ln>
          </p:spPr>
        </p:sp>
        <p:sp>
          <p:nvSpPr>
            <p:cNvPr id="14" name="TextBox 14"/>
            <p:cNvSpPr txBox="1"/>
            <p:nvPr/>
          </p:nvSpPr>
          <p:spPr>
            <a:xfrm>
              <a:off x="0" y="-76200"/>
              <a:ext cx="5033972" cy="1542103"/>
            </a:xfrm>
            <a:prstGeom prst="rect">
              <a:avLst/>
            </a:prstGeom>
          </p:spPr>
          <p:txBody>
            <a:bodyPr lIns="254000" tIns="254000" rIns="254000" bIns="254000" rtlCol="0" anchor="ctr"/>
            <a:lstStyle/>
            <a:p>
              <a:pPr>
                <a:lnSpc>
                  <a:spcPts val="5319"/>
                </a:lnSpc>
              </a:pPr>
              <a:r>
                <a:rPr lang="en-US" sz="3799">
                  <a:solidFill>
                    <a:srgbClr val="7CD4D2"/>
                  </a:solidFill>
                  <a:latin typeface="Fira Sans Bold"/>
                </a:rPr>
                <a:t> Operational Feasibility</a:t>
              </a:r>
            </a:p>
            <a:p>
              <a:pPr>
                <a:lnSpc>
                  <a:spcPts val="5319"/>
                </a:lnSpc>
              </a:pPr>
              <a:endParaRPr lang="en-US" sz="3799">
                <a:solidFill>
                  <a:srgbClr val="7CD4D2"/>
                </a:solidFill>
                <a:latin typeface="Fira Sans Bold"/>
              </a:endParaRPr>
            </a:p>
          </p:txBody>
        </p:sp>
      </p:grpSp>
      <p:sp>
        <p:nvSpPr>
          <p:cNvPr id="15" name="TextBox 15"/>
          <p:cNvSpPr txBox="1"/>
          <p:nvPr/>
        </p:nvSpPr>
        <p:spPr>
          <a:xfrm>
            <a:off x="8130013" y="3850265"/>
            <a:ext cx="6531740" cy="4498130"/>
          </a:xfrm>
          <a:prstGeom prst="rect">
            <a:avLst/>
          </a:prstGeom>
        </p:spPr>
        <p:txBody>
          <a:bodyPr lIns="0" tIns="0" rIns="0" bIns="0" rtlCol="0" anchor="t">
            <a:spAutoFit/>
          </a:bodyPr>
          <a:lstStyle/>
          <a:p>
            <a:pPr marL="742444" lvl="1" indent="-371222">
              <a:lnSpc>
                <a:spcPts val="5158"/>
              </a:lnSpc>
              <a:buFont typeface="Arial"/>
              <a:buChar char="•"/>
            </a:pPr>
            <a:r>
              <a:rPr lang="en-US" sz="3438" spc="103">
                <a:solidFill>
                  <a:srgbClr val="000000"/>
                </a:solidFill>
                <a:latin typeface="Fira Sans"/>
              </a:rPr>
              <a:t>Regulations and safety considerations</a:t>
            </a:r>
          </a:p>
          <a:p>
            <a:pPr marL="742444" lvl="1" indent="-371222">
              <a:lnSpc>
                <a:spcPts val="5158"/>
              </a:lnSpc>
              <a:buFont typeface="Arial"/>
              <a:buChar char="•"/>
            </a:pPr>
            <a:r>
              <a:rPr lang="en-US" sz="3438" spc="103">
                <a:solidFill>
                  <a:srgbClr val="000000"/>
                </a:solidFill>
                <a:latin typeface="Fira Sans"/>
              </a:rPr>
              <a:t>Logistics and infrastructure</a:t>
            </a:r>
          </a:p>
          <a:p>
            <a:pPr marL="742444" lvl="1" indent="-371222" algn="ctr">
              <a:lnSpc>
                <a:spcPts val="5158"/>
              </a:lnSpc>
              <a:buFont typeface="Arial"/>
              <a:buChar char="•"/>
            </a:pPr>
            <a:r>
              <a:rPr lang="en-US" sz="3438" spc="103">
                <a:solidFill>
                  <a:srgbClr val="000000"/>
                </a:solidFill>
                <a:latin typeface="Fira Sans"/>
              </a:rPr>
              <a:t>Technology requirements:</a:t>
            </a:r>
          </a:p>
          <a:p>
            <a:pPr algn="ctr">
              <a:lnSpc>
                <a:spcPts val="5158"/>
              </a:lnSpc>
            </a:pPr>
            <a:endParaRPr lang="en-US" sz="3438" spc="103">
              <a:solidFill>
                <a:srgbClr val="000000"/>
              </a:solidFill>
              <a:latin typeface="Fira Sans"/>
            </a:endParaRPr>
          </a:p>
          <a:p>
            <a:pPr algn="ctr">
              <a:lnSpc>
                <a:spcPts val="5158"/>
              </a:lnSpc>
            </a:pPr>
            <a:endParaRPr lang="en-US" sz="3438" spc="103">
              <a:solidFill>
                <a:srgbClr val="000000"/>
              </a:solidFill>
              <a:latin typeface="Fira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15090379" y="4201140"/>
            <a:ext cx="7027514" cy="6085860"/>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a:off x="15090379" y="-95322"/>
            <a:ext cx="4961246" cy="42964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6" name="Freeform 6"/>
          <p:cNvSpPr/>
          <p:nvPr/>
        </p:nvSpPr>
        <p:spPr>
          <a:xfrm>
            <a:off x="0" y="-22226"/>
            <a:ext cx="678758" cy="586200"/>
          </a:xfrm>
          <a:custGeom>
            <a:avLst/>
            <a:gdLst/>
            <a:ahLst/>
            <a:cxnLst/>
            <a:rect l="l" t="t" r="r" b="b"/>
            <a:pathLst>
              <a:path w="678758" h="586200">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678758" y="2052909"/>
            <a:ext cx="5852982" cy="1943100"/>
            <a:chOff x="0" y="0"/>
            <a:chExt cx="4415574" cy="1465903"/>
          </a:xfrm>
        </p:grpSpPr>
        <p:sp>
          <p:nvSpPr>
            <p:cNvPr id="8" name="Freeform 8"/>
            <p:cNvSpPr/>
            <p:nvPr/>
          </p:nvSpPr>
          <p:spPr>
            <a:xfrm>
              <a:off x="0" y="0"/>
              <a:ext cx="4415574" cy="1465903"/>
            </a:xfrm>
            <a:custGeom>
              <a:avLst/>
              <a:gdLst/>
              <a:ahLst/>
              <a:cxnLst/>
              <a:rect l="l" t="t" r="r" b="b"/>
              <a:pathLst>
                <a:path w="4415574" h="1465903">
                  <a:moveTo>
                    <a:pt x="39682" y="0"/>
                  </a:moveTo>
                  <a:lnTo>
                    <a:pt x="4375892" y="0"/>
                  </a:lnTo>
                  <a:cubicBezTo>
                    <a:pt x="4397808" y="0"/>
                    <a:pt x="4415574" y="17766"/>
                    <a:pt x="4415574" y="39682"/>
                  </a:cubicBezTo>
                  <a:lnTo>
                    <a:pt x="4415574" y="1426221"/>
                  </a:lnTo>
                  <a:cubicBezTo>
                    <a:pt x="4415574" y="1448136"/>
                    <a:pt x="4397808" y="1465903"/>
                    <a:pt x="4375892" y="1465903"/>
                  </a:cubicBezTo>
                  <a:lnTo>
                    <a:pt x="39682" y="1465903"/>
                  </a:lnTo>
                  <a:cubicBezTo>
                    <a:pt x="17766" y="1465903"/>
                    <a:pt x="0" y="1448136"/>
                    <a:pt x="0" y="1426221"/>
                  </a:cubicBezTo>
                  <a:lnTo>
                    <a:pt x="0" y="39682"/>
                  </a:lnTo>
                  <a:cubicBezTo>
                    <a:pt x="0" y="17766"/>
                    <a:pt x="17766" y="0"/>
                    <a:pt x="39682" y="0"/>
                  </a:cubicBezTo>
                  <a:close/>
                </a:path>
              </a:pathLst>
            </a:custGeom>
            <a:solidFill>
              <a:srgbClr val="F4F4F4"/>
            </a:solidFill>
            <a:ln cap="rnd">
              <a:noFill/>
              <a:prstDash val="sysDot"/>
              <a:round/>
            </a:ln>
          </p:spPr>
        </p:sp>
        <p:sp>
          <p:nvSpPr>
            <p:cNvPr id="9" name="TextBox 9"/>
            <p:cNvSpPr txBox="1"/>
            <p:nvPr/>
          </p:nvSpPr>
          <p:spPr>
            <a:xfrm>
              <a:off x="0" y="-76200"/>
              <a:ext cx="4415574" cy="1542103"/>
            </a:xfrm>
            <a:prstGeom prst="rect">
              <a:avLst/>
            </a:prstGeom>
          </p:spPr>
          <p:txBody>
            <a:bodyPr lIns="254000" tIns="254000" rIns="254000" bIns="254000" rtlCol="0" anchor="ctr"/>
            <a:lstStyle/>
            <a:p>
              <a:pPr>
                <a:lnSpc>
                  <a:spcPts val="5319"/>
                </a:lnSpc>
              </a:pPr>
              <a:r>
                <a:rPr lang="en-US" sz="3799">
                  <a:solidFill>
                    <a:srgbClr val="7CD4D2"/>
                  </a:solidFill>
                  <a:latin typeface="Fira Sans Bold"/>
                </a:rPr>
                <a:t> Environmental Impact</a:t>
              </a:r>
            </a:p>
            <a:p>
              <a:pPr>
                <a:lnSpc>
                  <a:spcPts val="5319"/>
                </a:lnSpc>
              </a:pPr>
              <a:endParaRPr lang="en-US" sz="3799">
                <a:solidFill>
                  <a:srgbClr val="7CD4D2"/>
                </a:solidFill>
                <a:latin typeface="Fira Sans Bold"/>
              </a:endParaRPr>
            </a:p>
          </p:txBody>
        </p:sp>
      </p:grpSp>
      <p:sp>
        <p:nvSpPr>
          <p:cNvPr id="10" name="TextBox 10"/>
          <p:cNvSpPr txBox="1"/>
          <p:nvPr/>
        </p:nvSpPr>
        <p:spPr>
          <a:xfrm>
            <a:off x="678758" y="3545308"/>
            <a:ext cx="6531740" cy="4498130"/>
          </a:xfrm>
          <a:prstGeom prst="rect">
            <a:avLst/>
          </a:prstGeom>
        </p:spPr>
        <p:txBody>
          <a:bodyPr lIns="0" tIns="0" rIns="0" bIns="0" rtlCol="0" anchor="t">
            <a:spAutoFit/>
          </a:bodyPr>
          <a:lstStyle/>
          <a:p>
            <a:pPr marL="742444" lvl="1" indent="-371222" algn="l">
              <a:lnSpc>
                <a:spcPts val="5158"/>
              </a:lnSpc>
              <a:buFont typeface="Arial"/>
              <a:buChar char="•"/>
            </a:pPr>
            <a:r>
              <a:rPr lang="en-US" sz="3438" spc="103">
                <a:solidFill>
                  <a:srgbClr val="000000"/>
                </a:solidFill>
                <a:latin typeface="Fira Sans"/>
              </a:rPr>
              <a:t>Fuel spillage and     recovery</a:t>
            </a:r>
          </a:p>
          <a:p>
            <a:pPr marL="742444" lvl="1" indent="-371222">
              <a:lnSpc>
                <a:spcPts val="5158"/>
              </a:lnSpc>
              <a:buFont typeface="Arial"/>
              <a:buChar char="•"/>
            </a:pPr>
            <a:r>
              <a:rPr lang="en-US" sz="3438" spc="103">
                <a:solidFill>
                  <a:srgbClr val="000000"/>
                </a:solidFill>
                <a:latin typeface="Fira Sans"/>
              </a:rPr>
              <a:t>Sustainability of packaging</a:t>
            </a:r>
          </a:p>
          <a:p>
            <a:pPr marL="742444" lvl="1" indent="-371222">
              <a:lnSpc>
                <a:spcPts val="5158"/>
              </a:lnSpc>
              <a:buFont typeface="Arial"/>
              <a:buChar char="•"/>
            </a:pPr>
            <a:r>
              <a:rPr lang="en-US" sz="3438" spc="103">
                <a:solidFill>
                  <a:srgbClr val="000000"/>
                </a:solidFill>
                <a:latin typeface="Fira Sans"/>
              </a:rPr>
              <a:t>Emissions from delivery vehicles</a:t>
            </a:r>
          </a:p>
          <a:p>
            <a:pPr algn="ctr">
              <a:lnSpc>
                <a:spcPts val="5158"/>
              </a:lnSpc>
            </a:pPr>
            <a:endParaRPr lang="en-US" sz="3438" spc="103">
              <a:solidFill>
                <a:srgbClr val="000000"/>
              </a:solidFill>
              <a:latin typeface="Fira Sans"/>
            </a:endParaRPr>
          </a:p>
          <a:p>
            <a:pPr algn="ctr">
              <a:lnSpc>
                <a:spcPts val="5158"/>
              </a:lnSpc>
            </a:pPr>
            <a:endParaRPr lang="en-US" sz="3438" spc="103">
              <a:solidFill>
                <a:srgbClr val="000000"/>
              </a:solidFill>
              <a:latin typeface="Fira Sans"/>
            </a:endParaRPr>
          </a:p>
        </p:txBody>
      </p:sp>
      <p:grpSp>
        <p:nvGrpSpPr>
          <p:cNvPr id="11" name="Group 11"/>
          <p:cNvGrpSpPr/>
          <p:nvPr/>
        </p:nvGrpSpPr>
        <p:grpSpPr>
          <a:xfrm>
            <a:off x="8059539" y="2002415"/>
            <a:ext cx="6672688" cy="1943100"/>
            <a:chOff x="0" y="0"/>
            <a:chExt cx="5033972" cy="1465903"/>
          </a:xfrm>
        </p:grpSpPr>
        <p:sp>
          <p:nvSpPr>
            <p:cNvPr id="12" name="Freeform 12"/>
            <p:cNvSpPr/>
            <p:nvPr/>
          </p:nvSpPr>
          <p:spPr>
            <a:xfrm>
              <a:off x="0" y="0"/>
              <a:ext cx="5033972" cy="1465903"/>
            </a:xfrm>
            <a:custGeom>
              <a:avLst/>
              <a:gdLst/>
              <a:ahLst/>
              <a:cxnLst/>
              <a:rect l="l" t="t" r="r" b="b"/>
              <a:pathLst>
                <a:path w="5033972" h="1465903">
                  <a:moveTo>
                    <a:pt x="34807" y="0"/>
                  </a:moveTo>
                  <a:lnTo>
                    <a:pt x="4999165" y="0"/>
                  </a:lnTo>
                  <a:cubicBezTo>
                    <a:pt x="5018388" y="0"/>
                    <a:pt x="5033972" y="15584"/>
                    <a:pt x="5033972" y="34807"/>
                  </a:cubicBezTo>
                  <a:lnTo>
                    <a:pt x="5033972" y="1431095"/>
                  </a:lnTo>
                  <a:cubicBezTo>
                    <a:pt x="5033972" y="1450319"/>
                    <a:pt x="5018388" y="1465903"/>
                    <a:pt x="4999165" y="1465903"/>
                  </a:cubicBezTo>
                  <a:lnTo>
                    <a:pt x="34807" y="1465903"/>
                  </a:lnTo>
                  <a:cubicBezTo>
                    <a:pt x="15584" y="1465903"/>
                    <a:pt x="0" y="1450319"/>
                    <a:pt x="0" y="1431095"/>
                  </a:cubicBezTo>
                  <a:lnTo>
                    <a:pt x="0" y="34807"/>
                  </a:lnTo>
                  <a:cubicBezTo>
                    <a:pt x="0" y="15584"/>
                    <a:pt x="15584" y="0"/>
                    <a:pt x="34807" y="0"/>
                  </a:cubicBezTo>
                  <a:close/>
                </a:path>
              </a:pathLst>
            </a:custGeom>
            <a:solidFill>
              <a:srgbClr val="F4F4F4"/>
            </a:solidFill>
            <a:ln cap="rnd">
              <a:noFill/>
              <a:prstDash val="sysDot"/>
              <a:round/>
            </a:ln>
          </p:spPr>
        </p:sp>
        <p:sp>
          <p:nvSpPr>
            <p:cNvPr id="13" name="TextBox 13"/>
            <p:cNvSpPr txBox="1"/>
            <p:nvPr/>
          </p:nvSpPr>
          <p:spPr>
            <a:xfrm>
              <a:off x="0" y="-76200"/>
              <a:ext cx="5033972" cy="1542103"/>
            </a:xfrm>
            <a:prstGeom prst="rect">
              <a:avLst/>
            </a:prstGeom>
          </p:spPr>
          <p:txBody>
            <a:bodyPr lIns="254000" tIns="254000" rIns="254000" bIns="254000" rtlCol="0" anchor="ctr"/>
            <a:lstStyle/>
            <a:p>
              <a:pPr>
                <a:lnSpc>
                  <a:spcPts val="5319"/>
                </a:lnSpc>
              </a:pPr>
              <a:r>
                <a:rPr lang="en-US" sz="3799">
                  <a:solidFill>
                    <a:srgbClr val="7CD4D2"/>
                  </a:solidFill>
                  <a:latin typeface="Fira Sans Bold"/>
                </a:rPr>
                <a:t> Economic Feasibility</a:t>
              </a:r>
            </a:p>
            <a:p>
              <a:pPr>
                <a:lnSpc>
                  <a:spcPts val="5319"/>
                </a:lnSpc>
              </a:pPr>
              <a:endParaRPr lang="en-US" sz="3799">
                <a:solidFill>
                  <a:srgbClr val="7CD4D2"/>
                </a:solidFill>
                <a:latin typeface="Fira Sans Bold"/>
              </a:endParaRPr>
            </a:p>
          </p:txBody>
        </p:sp>
      </p:grpSp>
      <p:sp>
        <p:nvSpPr>
          <p:cNvPr id="14" name="TextBox 14"/>
          <p:cNvSpPr txBox="1"/>
          <p:nvPr/>
        </p:nvSpPr>
        <p:spPr>
          <a:xfrm>
            <a:off x="8558638" y="3545308"/>
            <a:ext cx="6531740" cy="3850430"/>
          </a:xfrm>
          <a:prstGeom prst="rect">
            <a:avLst/>
          </a:prstGeom>
        </p:spPr>
        <p:txBody>
          <a:bodyPr lIns="0" tIns="0" rIns="0" bIns="0" rtlCol="0" anchor="t">
            <a:spAutoFit/>
          </a:bodyPr>
          <a:lstStyle/>
          <a:p>
            <a:pPr marL="742444" lvl="1" indent="-371222">
              <a:lnSpc>
                <a:spcPts val="5158"/>
              </a:lnSpc>
              <a:buFont typeface="Arial"/>
              <a:buChar char="•"/>
            </a:pPr>
            <a:r>
              <a:rPr lang="en-US" sz="3438" spc="103">
                <a:solidFill>
                  <a:srgbClr val="000000"/>
                </a:solidFill>
                <a:latin typeface="Fira Sans"/>
              </a:rPr>
              <a:t>Cost analysis</a:t>
            </a:r>
          </a:p>
          <a:p>
            <a:pPr marL="742444" lvl="1" indent="-371222" algn="l">
              <a:lnSpc>
                <a:spcPts val="5158"/>
              </a:lnSpc>
              <a:buFont typeface="Arial"/>
              <a:buChar char="•"/>
            </a:pPr>
            <a:r>
              <a:rPr lang="en-US" sz="3438" spc="103">
                <a:solidFill>
                  <a:srgbClr val="000000"/>
                </a:solidFill>
                <a:latin typeface="Fira Sans"/>
              </a:rPr>
              <a:t>Pricing strategy</a:t>
            </a:r>
          </a:p>
          <a:p>
            <a:pPr marL="742444" lvl="1" indent="-371222">
              <a:lnSpc>
                <a:spcPts val="5158"/>
              </a:lnSpc>
              <a:buFont typeface="Arial"/>
              <a:buChar char="•"/>
            </a:pPr>
            <a:r>
              <a:rPr lang="en-US" sz="3438" spc="103">
                <a:solidFill>
                  <a:srgbClr val="000000"/>
                </a:solidFill>
                <a:latin typeface="Fira Sans"/>
              </a:rPr>
              <a:t>Potential cost benefits for customers</a:t>
            </a:r>
          </a:p>
          <a:p>
            <a:pPr algn="ctr">
              <a:lnSpc>
                <a:spcPts val="5158"/>
              </a:lnSpc>
            </a:pPr>
            <a:endParaRPr lang="en-US" sz="3438" spc="103">
              <a:solidFill>
                <a:srgbClr val="000000"/>
              </a:solidFill>
              <a:latin typeface="Fira Sans"/>
            </a:endParaRPr>
          </a:p>
          <a:p>
            <a:pPr algn="ctr">
              <a:lnSpc>
                <a:spcPts val="5158"/>
              </a:lnSpc>
            </a:pPr>
            <a:endParaRPr lang="en-US" sz="3438" spc="103">
              <a:solidFill>
                <a:srgbClr val="000000"/>
              </a:solidFill>
              <a:latin typeface="Fira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15746265" y="4296462"/>
            <a:ext cx="7027514" cy="6085860"/>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a:off x="15406886" y="0"/>
            <a:ext cx="4961246" cy="42964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6" name="TextBox 6"/>
          <p:cNvSpPr txBox="1"/>
          <p:nvPr/>
        </p:nvSpPr>
        <p:spPr>
          <a:xfrm>
            <a:off x="339379" y="1639570"/>
            <a:ext cx="15406886" cy="8647430"/>
          </a:xfrm>
          <a:prstGeom prst="rect">
            <a:avLst/>
          </a:prstGeom>
        </p:spPr>
        <p:txBody>
          <a:bodyPr lIns="0" tIns="0" rIns="0" bIns="0" rtlCol="0" anchor="t">
            <a:spAutoFit/>
          </a:bodyPr>
          <a:lstStyle/>
          <a:p>
            <a:pPr algn="just">
              <a:lnSpc>
                <a:spcPts val="5320"/>
              </a:lnSpc>
            </a:pPr>
            <a:endParaRPr/>
          </a:p>
          <a:p>
            <a:pPr marL="820422" lvl="1" indent="-410211" algn="just">
              <a:lnSpc>
                <a:spcPts val="5320"/>
              </a:lnSpc>
              <a:buFont typeface="Arial"/>
              <a:buChar char="•"/>
            </a:pPr>
            <a:r>
              <a:rPr lang="en-US" sz="3800">
                <a:solidFill>
                  <a:srgbClr val="000000"/>
                </a:solidFill>
                <a:latin typeface="Fira Sans"/>
              </a:rPr>
              <a:t>In today's fast-paced world, convenience and efficiency are paramount. This is particularly true when it comes to fueling our vehicles, a seemingly mundane task that often consumes valuable time and resources. This is where the concept of an online fuel delivery system emerges, offering a revolutionary approach to fuel management.</a:t>
            </a:r>
          </a:p>
          <a:p>
            <a:pPr algn="just">
              <a:lnSpc>
                <a:spcPts val="5320"/>
              </a:lnSpc>
            </a:pPr>
            <a:endParaRPr lang="en-US" sz="3800">
              <a:solidFill>
                <a:srgbClr val="000000"/>
              </a:solidFill>
              <a:latin typeface="Fira Sans"/>
            </a:endParaRPr>
          </a:p>
          <a:p>
            <a:pPr marL="820422" lvl="1" indent="-410211" algn="just">
              <a:lnSpc>
                <a:spcPts val="5320"/>
              </a:lnSpc>
              <a:buFont typeface="Arial"/>
              <a:buChar char="•"/>
            </a:pPr>
            <a:r>
              <a:rPr lang="en-US" sz="3800">
                <a:solidFill>
                  <a:srgbClr val="000000"/>
                </a:solidFill>
                <a:latin typeface="Fira Sans"/>
              </a:rPr>
              <a:t>This system leverages technology and logistics to deliver fuel directly to your doorstep, eliminating the need for trips to gas stations. Imagine the convenience of having your car or generator refueled while you work, rest, or attend to other priorities.</a:t>
            </a:r>
          </a:p>
          <a:p>
            <a:pPr>
              <a:lnSpc>
                <a:spcPts val="5320"/>
              </a:lnSpc>
            </a:pPr>
            <a:endParaRPr lang="en-US" sz="3800">
              <a:solidFill>
                <a:srgbClr val="000000"/>
              </a:solidFill>
              <a:latin typeface="Fira Sans"/>
            </a:endParaRPr>
          </a:p>
        </p:txBody>
      </p:sp>
      <p:sp>
        <p:nvSpPr>
          <p:cNvPr id="7" name="Freeform 7"/>
          <p:cNvSpPr/>
          <p:nvPr/>
        </p:nvSpPr>
        <p:spPr>
          <a:xfrm>
            <a:off x="0" y="-22226"/>
            <a:ext cx="678758" cy="586200"/>
          </a:xfrm>
          <a:custGeom>
            <a:avLst/>
            <a:gdLst/>
            <a:ahLst/>
            <a:cxnLst/>
            <a:rect l="l" t="t" r="r" b="b"/>
            <a:pathLst>
              <a:path w="678758" h="586200">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977181" y="928396"/>
            <a:ext cx="5815757" cy="1219835"/>
          </a:xfrm>
          <a:prstGeom prst="rect">
            <a:avLst/>
          </a:prstGeom>
        </p:spPr>
        <p:txBody>
          <a:bodyPr lIns="0" tIns="0" rIns="0" bIns="0" rtlCol="0" anchor="t">
            <a:spAutoFit/>
          </a:bodyPr>
          <a:lstStyle/>
          <a:p>
            <a:pPr algn="ctr">
              <a:lnSpc>
                <a:spcPts val="9940"/>
              </a:lnSpc>
            </a:pPr>
            <a:r>
              <a:rPr lang="en-US" sz="7100">
                <a:solidFill>
                  <a:srgbClr val="000000"/>
                </a:solidFill>
                <a:latin typeface="Canva Sans Bold"/>
              </a:rPr>
              <a:t>Introduction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15615999" y="4201140"/>
            <a:ext cx="7027514" cy="6085860"/>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a:off x="15946595" y="-95322"/>
            <a:ext cx="4961246" cy="42964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6" name="Freeform 6"/>
          <p:cNvSpPr/>
          <p:nvPr/>
        </p:nvSpPr>
        <p:spPr>
          <a:xfrm>
            <a:off x="0" y="-22226"/>
            <a:ext cx="678758" cy="586200"/>
          </a:xfrm>
          <a:custGeom>
            <a:avLst/>
            <a:gdLst/>
            <a:ahLst/>
            <a:cxnLst/>
            <a:rect l="l" t="t" r="r" b="b"/>
            <a:pathLst>
              <a:path w="678758" h="586200">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339379" y="2043384"/>
            <a:ext cx="16072885" cy="6105525"/>
          </a:xfrm>
          <a:prstGeom prst="rect">
            <a:avLst/>
          </a:prstGeom>
        </p:spPr>
        <p:txBody>
          <a:bodyPr lIns="0" tIns="0" rIns="0" bIns="0" rtlCol="0" anchor="t">
            <a:spAutoFit/>
          </a:bodyPr>
          <a:lstStyle/>
          <a:p>
            <a:pPr>
              <a:lnSpc>
                <a:spcPts val="4800"/>
              </a:lnSpc>
            </a:pPr>
            <a:endParaRPr/>
          </a:p>
          <a:p>
            <a:pPr marL="863651" lvl="1" indent="-431826">
              <a:lnSpc>
                <a:spcPts val="4800"/>
              </a:lnSpc>
              <a:buFont typeface="Arial"/>
              <a:buChar char="•"/>
            </a:pPr>
            <a:r>
              <a:rPr lang="en-US" sz="4000" spc="-40">
                <a:solidFill>
                  <a:srgbClr val="000000"/>
                </a:solidFill>
                <a:latin typeface="Fira Sans"/>
              </a:rPr>
              <a:t>Behind individual convenience, online fuel delivery holds the potential to benefit businesses by streamlining their operations, reducing downtime, and potentially offering cost savings. This introduction merely scratches the surface of the possibilities offered by this innovative solution.</a:t>
            </a:r>
          </a:p>
          <a:p>
            <a:pPr>
              <a:lnSpc>
                <a:spcPts val="4800"/>
              </a:lnSpc>
            </a:pPr>
            <a:endParaRPr lang="en-US" sz="4000" spc="-40">
              <a:solidFill>
                <a:srgbClr val="000000"/>
              </a:solidFill>
              <a:latin typeface="Fira Sans"/>
            </a:endParaRPr>
          </a:p>
          <a:p>
            <a:pPr>
              <a:lnSpc>
                <a:spcPts val="4800"/>
              </a:lnSpc>
            </a:pPr>
            <a:endParaRPr lang="en-US" sz="4000" spc="-40">
              <a:solidFill>
                <a:srgbClr val="000000"/>
              </a:solidFill>
              <a:latin typeface="Fira Sans"/>
            </a:endParaRPr>
          </a:p>
          <a:p>
            <a:pPr marL="863651" lvl="1" indent="-431826">
              <a:lnSpc>
                <a:spcPts val="4800"/>
              </a:lnSpc>
              <a:buFont typeface="Arial"/>
              <a:buChar char="•"/>
            </a:pPr>
            <a:r>
              <a:rPr lang="en-US" sz="4000" spc="-40">
                <a:solidFill>
                  <a:srgbClr val="000000"/>
                </a:solidFill>
                <a:latin typeface="Fira Sans"/>
              </a:rPr>
              <a:t> As we delve deeper, we will explore the various facets of online fuel delivery, from its operational feasibility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090886" y="566832"/>
            <a:ext cx="9420833" cy="780669"/>
          </a:xfrm>
          <a:prstGeom prst="rect">
            <a:avLst/>
          </a:prstGeom>
        </p:spPr>
        <p:txBody>
          <a:bodyPr lIns="0" tIns="0" rIns="0" bIns="0" rtlCol="0" anchor="t">
            <a:spAutoFit/>
          </a:bodyPr>
          <a:lstStyle/>
          <a:p>
            <a:pPr marL="0" lvl="0" indent="0" algn="ctr">
              <a:lnSpc>
                <a:spcPts val="6287"/>
              </a:lnSpc>
              <a:spcBef>
                <a:spcPct val="0"/>
              </a:spcBef>
            </a:pPr>
            <a:r>
              <a:rPr lang="en-US" sz="4799" spc="143">
                <a:solidFill>
                  <a:srgbClr val="4AB1B4"/>
                </a:solidFill>
                <a:latin typeface="Fira Sans Ultra-Bold"/>
              </a:rPr>
              <a:t>OBJECTIVES</a:t>
            </a:r>
          </a:p>
        </p:txBody>
      </p:sp>
      <p:sp>
        <p:nvSpPr>
          <p:cNvPr id="3" name="Freeform 3"/>
          <p:cNvSpPr/>
          <p:nvPr/>
        </p:nvSpPr>
        <p:spPr>
          <a:xfrm>
            <a:off x="5934297" y="2514373"/>
            <a:ext cx="5845264" cy="5816038"/>
          </a:xfrm>
          <a:custGeom>
            <a:avLst/>
            <a:gdLst/>
            <a:ahLst/>
            <a:cxnLst/>
            <a:rect l="l" t="t" r="r" b="b"/>
            <a:pathLst>
              <a:path w="5845264" h="5816038">
                <a:moveTo>
                  <a:pt x="0" y="0"/>
                </a:moveTo>
                <a:lnTo>
                  <a:pt x="5845264" y="0"/>
                </a:lnTo>
                <a:lnTo>
                  <a:pt x="5845264" y="5816038"/>
                </a:lnTo>
                <a:lnTo>
                  <a:pt x="0" y="58160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p:cNvGrpSpPr/>
          <p:nvPr/>
        </p:nvGrpSpPr>
        <p:grpSpPr>
          <a:xfrm>
            <a:off x="12283285" y="7259368"/>
            <a:ext cx="5611847" cy="2223803"/>
            <a:chOff x="0" y="0"/>
            <a:chExt cx="7482462" cy="2965071"/>
          </a:xfrm>
        </p:grpSpPr>
        <p:sp>
          <p:nvSpPr>
            <p:cNvPr id="5" name="TextBox 5"/>
            <p:cNvSpPr txBox="1"/>
            <p:nvPr/>
          </p:nvSpPr>
          <p:spPr>
            <a:xfrm>
              <a:off x="0" y="990838"/>
              <a:ext cx="7482462" cy="1974233"/>
            </a:xfrm>
            <a:prstGeom prst="rect">
              <a:avLst/>
            </a:prstGeom>
          </p:spPr>
          <p:txBody>
            <a:bodyPr lIns="0" tIns="0" rIns="0" bIns="0" rtlCol="0" anchor="t">
              <a:spAutoFit/>
            </a:bodyPr>
            <a:lstStyle/>
            <a:p>
              <a:pPr>
                <a:lnSpc>
                  <a:spcPts val="6111"/>
                </a:lnSpc>
              </a:pPr>
              <a:r>
                <a:rPr lang="en-US" sz="4074" spc="122">
                  <a:solidFill>
                    <a:srgbClr val="191919"/>
                  </a:solidFill>
                  <a:latin typeface="Fira Sans"/>
                </a:rPr>
                <a:t>Handling emergencies </a:t>
              </a:r>
            </a:p>
            <a:p>
              <a:pPr>
                <a:lnSpc>
                  <a:spcPts val="6111"/>
                </a:lnSpc>
              </a:pPr>
              <a:endParaRPr lang="en-US" sz="4074" spc="122">
                <a:solidFill>
                  <a:srgbClr val="191919"/>
                </a:solidFill>
                <a:latin typeface="Fira Sans"/>
              </a:endParaRPr>
            </a:p>
          </p:txBody>
        </p:sp>
        <p:sp>
          <p:nvSpPr>
            <p:cNvPr id="6" name="TextBox 6"/>
            <p:cNvSpPr txBox="1"/>
            <p:nvPr/>
          </p:nvSpPr>
          <p:spPr>
            <a:xfrm>
              <a:off x="0" y="-85725"/>
              <a:ext cx="7482462" cy="912072"/>
            </a:xfrm>
            <a:prstGeom prst="rect">
              <a:avLst/>
            </a:prstGeom>
          </p:spPr>
          <p:txBody>
            <a:bodyPr lIns="0" tIns="0" rIns="0" bIns="0" rtlCol="0" anchor="t">
              <a:spAutoFit/>
            </a:bodyPr>
            <a:lstStyle/>
            <a:p>
              <a:pPr marL="0" lvl="0" indent="0">
                <a:lnSpc>
                  <a:spcPts val="5740"/>
                </a:lnSpc>
              </a:pPr>
              <a:r>
                <a:rPr lang="en-US" sz="4100" spc="159">
                  <a:solidFill>
                    <a:srgbClr val="191919"/>
                  </a:solidFill>
                  <a:latin typeface="Fira Sans Bold"/>
                </a:rPr>
                <a:t>objectiv</a:t>
              </a:r>
              <a:r>
                <a:rPr lang="en-US" sz="4100" u="none" spc="159">
                  <a:solidFill>
                    <a:srgbClr val="191919"/>
                  </a:solidFill>
                  <a:latin typeface="Fira Sans Bold"/>
                </a:rPr>
                <a:t>e 6</a:t>
              </a:r>
            </a:p>
          </p:txBody>
        </p:sp>
      </p:grpSp>
      <p:grpSp>
        <p:nvGrpSpPr>
          <p:cNvPr id="7" name="Group 7"/>
          <p:cNvGrpSpPr/>
          <p:nvPr/>
        </p:nvGrpSpPr>
        <p:grpSpPr>
          <a:xfrm>
            <a:off x="12283285" y="4336250"/>
            <a:ext cx="5671340" cy="3022100"/>
            <a:chOff x="0" y="0"/>
            <a:chExt cx="7561787" cy="4029466"/>
          </a:xfrm>
        </p:grpSpPr>
        <p:sp>
          <p:nvSpPr>
            <p:cNvPr id="8" name="TextBox 8"/>
            <p:cNvSpPr txBox="1"/>
            <p:nvPr/>
          </p:nvSpPr>
          <p:spPr>
            <a:xfrm>
              <a:off x="0" y="989722"/>
              <a:ext cx="7561787" cy="3039745"/>
            </a:xfrm>
            <a:prstGeom prst="rect">
              <a:avLst/>
            </a:prstGeom>
          </p:spPr>
          <p:txBody>
            <a:bodyPr lIns="0" tIns="0" rIns="0" bIns="0" rtlCol="0" anchor="t">
              <a:spAutoFit/>
            </a:bodyPr>
            <a:lstStyle/>
            <a:p>
              <a:pPr>
                <a:lnSpc>
                  <a:spcPts val="6150"/>
                </a:lnSpc>
              </a:pPr>
              <a:r>
                <a:rPr lang="en-US" sz="4100" spc="123">
                  <a:solidFill>
                    <a:srgbClr val="191919"/>
                  </a:solidFill>
                  <a:latin typeface="Fira Sans"/>
                </a:rPr>
                <a:t>improve fuel delivery efficiency.</a:t>
              </a:r>
            </a:p>
            <a:p>
              <a:pPr>
                <a:lnSpc>
                  <a:spcPts val="6150"/>
                </a:lnSpc>
              </a:pPr>
              <a:endParaRPr lang="en-US" sz="4100" spc="123">
                <a:solidFill>
                  <a:srgbClr val="191919"/>
                </a:solidFill>
                <a:latin typeface="Fira Sans"/>
              </a:endParaRPr>
            </a:p>
          </p:txBody>
        </p:sp>
        <p:sp>
          <p:nvSpPr>
            <p:cNvPr id="9" name="TextBox 9"/>
            <p:cNvSpPr txBox="1"/>
            <p:nvPr/>
          </p:nvSpPr>
          <p:spPr>
            <a:xfrm>
              <a:off x="0" y="-85725"/>
              <a:ext cx="7561787" cy="912072"/>
            </a:xfrm>
            <a:prstGeom prst="rect">
              <a:avLst/>
            </a:prstGeom>
          </p:spPr>
          <p:txBody>
            <a:bodyPr lIns="0" tIns="0" rIns="0" bIns="0" rtlCol="0" anchor="t">
              <a:spAutoFit/>
            </a:bodyPr>
            <a:lstStyle/>
            <a:p>
              <a:pPr marL="0" lvl="0" indent="0">
                <a:lnSpc>
                  <a:spcPts val="5740"/>
                </a:lnSpc>
              </a:pPr>
              <a:r>
                <a:rPr lang="en-US" sz="4100" spc="159">
                  <a:solidFill>
                    <a:srgbClr val="191919"/>
                  </a:solidFill>
                  <a:latin typeface="Fira Sans Bold"/>
                </a:rPr>
                <a:t>objectiv</a:t>
              </a:r>
              <a:r>
                <a:rPr lang="en-US" sz="4100" u="none" spc="159">
                  <a:solidFill>
                    <a:srgbClr val="191919"/>
                  </a:solidFill>
                  <a:latin typeface="Fira Sans Bold"/>
                </a:rPr>
                <a:t>e 5</a:t>
              </a:r>
            </a:p>
          </p:txBody>
        </p:sp>
      </p:grpSp>
      <p:grpSp>
        <p:nvGrpSpPr>
          <p:cNvPr id="10" name="Group 10"/>
          <p:cNvGrpSpPr/>
          <p:nvPr/>
        </p:nvGrpSpPr>
        <p:grpSpPr>
          <a:xfrm>
            <a:off x="12283285" y="1826673"/>
            <a:ext cx="5671340" cy="2215340"/>
            <a:chOff x="0" y="0"/>
            <a:chExt cx="7561787" cy="2953787"/>
          </a:xfrm>
        </p:grpSpPr>
        <p:sp>
          <p:nvSpPr>
            <p:cNvPr id="11" name="TextBox 11"/>
            <p:cNvSpPr txBox="1"/>
            <p:nvPr/>
          </p:nvSpPr>
          <p:spPr>
            <a:xfrm>
              <a:off x="0" y="955442"/>
              <a:ext cx="7561787" cy="1998345"/>
            </a:xfrm>
            <a:prstGeom prst="rect">
              <a:avLst/>
            </a:prstGeom>
          </p:spPr>
          <p:txBody>
            <a:bodyPr lIns="0" tIns="0" rIns="0" bIns="0" rtlCol="0" anchor="t">
              <a:spAutoFit/>
            </a:bodyPr>
            <a:lstStyle/>
            <a:p>
              <a:pPr>
                <a:lnSpc>
                  <a:spcPts val="6150"/>
                </a:lnSpc>
              </a:pPr>
              <a:r>
                <a:rPr lang="en-US" sz="4100" spc="123">
                  <a:solidFill>
                    <a:srgbClr val="191919"/>
                  </a:solidFill>
                  <a:latin typeface="Fira Sans"/>
                </a:rPr>
                <a:t>Minimizing the expenses</a:t>
              </a:r>
            </a:p>
          </p:txBody>
        </p:sp>
        <p:sp>
          <p:nvSpPr>
            <p:cNvPr id="12" name="TextBox 12"/>
            <p:cNvSpPr txBox="1"/>
            <p:nvPr/>
          </p:nvSpPr>
          <p:spPr>
            <a:xfrm>
              <a:off x="0" y="-85725"/>
              <a:ext cx="7561787" cy="912072"/>
            </a:xfrm>
            <a:prstGeom prst="rect">
              <a:avLst/>
            </a:prstGeom>
          </p:spPr>
          <p:txBody>
            <a:bodyPr lIns="0" tIns="0" rIns="0" bIns="0" rtlCol="0" anchor="t">
              <a:spAutoFit/>
            </a:bodyPr>
            <a:lstStyle/>
            <a:p>
              <a:pPr marL="0" lvl="0" indent="0">
                <a:lnSpc>
                  <a:spcPts val="5740"/>
                </a:lnSpc>
              </a:pPr>
              <a:r>
                <a:rPr lang="en-US" sz="4100" spc="159">
                  <a:solidFill>
                    <a:srgbClr val="191919"/>
                  </a:solidFill>
                  <a:latin typeface="Fira Sans Bold"/>
                </a:rPr>
                <a:t>objective</a:t>
              </a:r>
              <a:r>
                <a:rPr lang="en-US" sz="4100" u="none" spc="159">
                  <a:solidFill>
                    <a:srgbClr val="191919"/>
                  </a:solidFill>
                  <a:latin typeface="Fira Sans Bold"/>
                </a:rPr>
                <a:t> 4</a:t>
              </a:r>
            </a:p>
          </p:txBody>
        </p:sp>
      </p:grpSp>
      <p:grpSp>
        <p:nvGrpSpPr>
          <p:cNvPr id="13" name="Group 13"/>
          <p:cNvGrpSpPr/>
          <p:nvPr/>
        </p:nvGrpSpPr>
        <p:grpSpPr>
          <a:xfrm>
            <a:off x="1028700" y="7358350"/>
            <a:ext cx="6779886" cy="2334830"/>
            <a:chOff x="0" y="0"/>
            <a:chExt cx="9039848" cy="3113107"/>
          </a:xfrm>
        </p:grpSpPr>
        <p:sp>
          <p:nvSpPr>
            <p:cNvPr id="14" name="TextBox 14"/>
            <p:cNvSpPr txBox="1"/>
            <p:nvPr/>
          </p:nvSpPr>
          <p:spPr>
            <a:xfrm>
              <a:off x="0" y="1103394"/>
              <a:ext cx="9039848" cy="2009713"/>
            </a:xfrm>
            <a:prstGeom prst="rect">
              <a:avLst/>
            </a:prstGeom>
          </p:spPr>
          <p:txBody>
            <a:bodyPr lIns="0" tIns="0" rIns="0" bIns="0" rtlCol="0" anchor="t">
              <a:spAutoFit/>
            </a:bodyPr>
            <a:lstStyle/>
            <a:p>
              <a:pPr>
                <a:lnSpc>
                  <a:spcPts val="6283"/>
                </a:lnSpc>
              </a:pPr>
              <a:r>
                <a:rPr lang="en-US" sz="4188" spc="125">
                  <a:solidFill>
                    <a:srgbClr val="191919"/>
                  </a:solidFill>
                  <a:latin typeface="Fira Sans"/>
                </a:rPr>
                <a:t>Extended customer </a:t>
              </a:r>
            </a:p>
            <a:p>
              <a:pPr>
                <a:lnSpc>
                  <a:spcPts val="6283"/>
                </a:lnSpc>
              </a:pPr>
              <a:r>
                <a:rPr lang="en-US" sz="4188" spc="125">
                  <a:solidFill>
                    <a:srgbClr val="191919"/>
                  </a:solidFill>
                  <a:latin typeface="Fira Sans"/>
                </a:rPr>
                <a:t>base</a:t>
              </a:r>
            </a:p>
          </p:txBody>
        </p:sp>
        <p:sp>
          <p:nvSpPr>
            <p:cNvPr id="15" name="TextBox 15"/>
            <p:cNvSpPr txBox="1"/>
            <p:nvPr/>
          </p:nvSpPr>
          <p:spPr>
            <a:xfrm>
              <a:off x="0" y="-85725"/>
              <a:ext cx="9039848" cy="911915"/>
            </a:xfrm>
            <a:prstGeom prst="rect">
              <a:avLst/>
            </a:prstGeom>
          </p:spPr>
          <p:txBody>
            <a:bodyPr lIns="0" tIns="0" rIns="0" bIns="0" rtlCol="0" anchor="t">
              <a:spAutoFit/>
            </a:bodyPr>
            <a:lstStyle/>
            <a:p>
              <a:pPr marL="0" lvl="0" indent="0">
                <a:lnSpc>
                  <a:spcPts val="5746"/>
                </a:lnSpc>
              </a:pPr>
              <a:r>
                <a:rPr lang="en-US" sz="4104" spc="160">
                  <a:solidFill>
                    <a:srgbClr val="191919"/>
                  </a:solidFill>
                  <a:latin typeface="Fira Sans Bold"/>
                </a:rPr>
                <a:t>objective </a:t>
              </a:r>
              <a:r>
                <a:rPr lang="en-US" sz="4104" u="none" spc="160">
                  <a:solidFill>
                    <a:srgbClr val="191919"/>
                  </a:solidFill>
                  <a:latin typeface="Fira Sans Bold"/>
                </a:rPr>
                <a:t> 3</a:t>
              </a:r>
            </a:p>
          </p:txBody>
        </p:sp>
      </p:grpSp>
      <p:grpSp>
        <p:nvGrpSpPr>
          <p:cNvPr id="16" name="Group 16"/>
          <p:cNvGrpSpPr/>
          <p:nvPr/>
        </p:nvGrpSpPr>
        <p:grpSpPr>
          <a:xfrm>
            <a:off x="1028700" y="4564756"/>
            <a:ext cx="5192668" cy="2231541"/>
            <a:chOff x="0" y="0"/>
            <a:chExt cx="6923557" cy="2975387"/>
          </a:xfrm>
        </p:grpSpPr>
        <p:sp>
          <p:nvSpPr>
            <p:cNvPr id="17" name="TextBox 17"/>
            <p:cNvSpPr txBox="1"/>
            <p:nvPr/>
          </p:nvSpPr>
          <p:spPr>
            <a:xfrm>
              <a:off x="0" y="1002372"/>
              <a:ext cx="6923557" cy="1973015"/>
            </a:xfrm>
            <a:prstGeom prst="rect">
              <a:avLst/>
            </a:prstGeom>
          </p:spPr>
          <p:txBody>
            <a:bodyPr lIns="0" tIns="0" rIns="0" bIns="0" rtlCol="0" anchor="t">
              <a:spAutoFit/>
            </a:bodyPr>
            <a:lstStyle/>
            <a:p>
              <a:pPr>
                <a:lnSpc>
                  <a:spcPts val="6147"/>
                </a:lnSpc>
              </a:pPr>
              <a:r>
                <a:rPr lang="en-US" sz="4098" spc="122">
                  <a:solidFill>
                    <a:srgbClr val="191919"/>
                  </a:solidFill>
                  <a:latin typeface="Fira Sans"/>
                </a:rPr>
                <a:t>Increased accessibility</a:t>
              </a:r>
            </a:p>
          </p:txBody>
        </p:sp>
        <p:sp>
          <p:nvSpPr>
            <p:cNvPr id="18" name="TextBox 18"/>
            <p:cNvSpPr txBox="1"/>
            <p:nvPr/>
          </p:nvSpPr>
          <p:spPr>
            <a:xfrm>
              <a:off x="0" y="-85725"/>
              <a:ext cx="6923557" cy="912072"/>
            </a:xfrm>
            <a:prstGeom prst="rect">
              <a:avLst/>
            </a:prstGeom>
          </p:spPr>
          <p:txBody>
            <a:bodyPr lIns="0" tIns="0" rIns="0" bIns="0" rtlCol="0" anchor="t">
              <a:spAutoFit/>
            </a:bodyPr>
            <a:lstStyle/>
            <a:p>
              <a:pPr marL="0" lvl="0" indent="0">
                <a:lnSpc>
                  <a:spcPts val="5740"/>
                </a:lnSpc>
              </a:pPr>
              <a:r>
                <a:rPr lang="en-US" sz="4100" spc="159">
                  <a:solidFill>
                    <a:srgbClr val="191919"/>
                  </a:solidFill>
                  <a:latin typeface="Fira Sans Bold"/>
                </a:rPr>
                <a:t>objective</a:t>
              </a:r>
              <a:r>
                <a:rPr lang="en-US" sz="4100" u="none" spc="159">
                  <a:solidFill>
                    <a:srgbClr val="191919"/>
                  </a:solidFill>
                  <a:latin typeface="Fira Sans Bold"/>
                </a:rPr>
                <a:t> 2</a:t>
              </a:r>
            </a:p>
          </p:txBody>
        </p:sp>
      </p:grpSp>
      <p:grpSp>
        <p:nvGrpSpPr>
          <p:cNvPr id="19" name="Group 19"/>
          <p:cNvGrpSpPr/>
          <p:nvPr/>
        </p:nvGrpSpPr>
        <p:grpSpPr>
          <a:xfrm>
            <a:off x="1028700" y="2039251"/>
            <a:ext cx="4905597" cy="2402855"/>
            <a:chOff x="0" y="0"/>
            <a:chExt cx="6540796" cy="3203806"/>
          </a:xfrm>
        </p:grpSpPr>
        <p:sp>
          <p:nvSpPr>
            <p:cNvPr id="20" name="TextBox 20"/>
            <p:cNvSpPr txBox="1"/>
            <p:nvPr/>
          </p:nvSpPr>
          <p:spPr>
            <a:xfrm>
              <a:off x="0" y="1013094"/>
              <a:ext cx="6540796" cy="2190712"/>
            </a:xfrm>
            <a:prstGeom prst="rect">
              <a:avLst/>
            </a:prstGeom>
          </p:spPr>
          <p:txBody>
            <a:bodyPr lIns="0" tIns="0" rIns="0" bIns="0" rtlCol="0" anchor="t">
              <a:spAutoFit/>
            </a:bodyPr>
            <a:lstStyle/>
            <a:p>
              <a:pPr algn="just">
                <a:lnSpc>
                  <a:spcPts val="6751"/>
                </a:lnSpc>
              </a:pPr>
              <a:r>
                <a:rPr lang="en-US" sz="4500" spc="135">
                  <a:solidFill>
                    <a:srgbClr val="191919"/>
                  </a:solidFill>
                  <a:latin typeface="Fira Sans"/>
                </a:rPr>
                <a:t>Convenience and Time saving</a:t>
              </a:r>
            </a:p>
          </p:txBody>
        </p:sp>
        <p:sp>
          <p:nvSpPr>
            <p:cNvPr id="21" name="TextBox 21"/>
            <p:cNvSpPr txBox="1"/>
            <p:nvPr/>
          </p:nvSpPr>
          <p:spPr>
            <a:xfrm>
              <a:off x="0" y="-85725"/>
              <a:ext cx="6540796" cy="912072"/>
            </a:xfrm>
            <a:prstGeom prst="rect">
              <a:avLst/>
            </a:prstGeom>
          </p:spPr>
          <p:txBody>
            <a:bodyPr lIns="0" tIns="0" rIns="0" bIns="0" rtlCol="0" anchor="t">
              <a:spAutoFit/>
            </a:bodyPr>
            <a:lstStyle/>
            <a:p>
              <a:pPr marL="0" lvl="0" indent="0">
                <a:lnSpc>
                  <a:spcPts val="5740"/>
                </a:lnSpc>
              </a:pPr>
              <a:r>
                <a:rPr lang="en-US" sz="4100" spc="159">
                  <a:solidFill>
                    <a:srgbClr val="191919"/>
                  </a:solidFill>
                  <a:latin typeface="Fira Sans Bold"/>
                </a:rPr>
                <a:t>objective</a:t>
              </a:r>
              <a:r>
                <a:rPr lang="en-US" sz="4100" u="none" spc="159">
                  <a:solidFill>
                    <a:srgbClr val="191919"/>
                  </a:solidFill>
                  <a:latin typeface="Fira Sans Bold"/>
                </a:rPr>
                <a:t> 1</a:t>
              </a:r>
            </a:p>
          </p:txBody>
        </p:sp>
      </p:grpSp>
      <p:sp>
        <p:nvSpPr>
          <p:cNvPr id="22" name="TextBox 22"/>
          <p:cNvSpPr txBox="1"/>
          <p:nvPr/>
        </p:nvSpPr>
        <p:spPr>
          <a:xfrm>
            <a:off x="8241952" y="5105400"/>
            <a:ext cx="1118701" cy="595884"/>
          </a:xfrm>
          <a:prstGeom prst="rect">
            <a:avLst/>
          </a:prstGeom>
        </p:spPr>
        <p:txBody>
          <a:bodyPr lIns="0" tIns="0" rIns="0" bIns="0" rtlCol="0" anchor="t">
            <a:spAutoFit/>
          </a:bodyPr>
          <a:lstStyle/>
          <a:p>
            <a:pPr marL="0" lvl="0" indent="0" algn="ctr">
              <a:lnSpc>
                <a:spcPts val="4772"/>
              </a:lnSpc>
              <a:spcBef>
                <a:spcPct val="0"/>
              </a:spcBef>
            </a:pPr>
            <a:r>
              <a:rPr lang="en-US" sz="3699" u="none" spc="144">
                <a:solidFill>
                  <a:srgbClr val="191919"/>
                </a:solidFill>
                <a:latin typeface="Fira Sans Bold"/>
              </a:rPr>
              <a:t>01</a:t>
            </a:r>
          </a:p>
        </p:txBody>
      </p:sp>
      <p:sp>
        <p:nvSpPr>
          <p:cNvPr id="23" name="TextBox 23"/>
          <p:cNvSpPr txBox="1"/>
          <p:nvPr/>
        </p:nvSpPr>
        <p:spPr>
          <a:xfrm>
            <a:off x="7823855" y="3474746"/>
            <a:ext cx="1118701" cy="595884"/>
          </a:xfrm>
          <a:prstGeom prst="rect">
            <a:avLst/>
          </a:prstGeom>
        </p:spPr>
        <p:txBody>
          <a:bodyPr lIns="0" tIns="0" rIns="0" bIns="0" rtlCol="0" anchor="t">
            <a:spAutoFit/>
          </a:bodyPr>
          <a:lstStyle/>
          <a:p>
            <a:pPr marL="0" lvl="0" indent="0" algn="ctr">
              <a:lnSpc>
                <a:spcPts val="4772"/>
              </a:lnSpc>
              <a:spcBef>
                <a:spcPct val="0"/>
              </a:spcBef>
            </a:pPr>
            <a:r>
              <a:rPr lang="en-US" sz="3699" u="none" spc="144">
                <a:solidFill>
                  <a:srgbClr val="FFFFFF"/>
                </a:solidFill>
                <a:latin typeface="Fira Sans Bold"/>
              </a:rPr>
              <a:t>02</a:t>
            </a:r>
          </a:p>
        </p:txBody>
      </p:sp>
      <p:sp>
        <p:nvSpPr>
          <p:cNvPr id="24" name="TextBox 24"/>
          <p:cNvSpPr txBox="1"/>
          <p:nvPr/>
        </p:nvSpPr>
        <p:spPr>
          <a:xfrm>
            <a:off x="10275782" y="3846221"/>
            <a:ext cx="1118701" cy="595884"/>
          </a:xfrm>
          <a:prstGeom prst="rect">
            <a:avLst/>
          </a:prstGeom>
        </p:spPr>
        <p:txBody>
          <a:bodyPr lIns="0" tIns="0" rIns="0" bIns="0" rtlCol="0" anchor="t">
            <a:spAutoFit/>
          </a:bodyPr>
          <a:lstStyle/>
          <a:p>
            <a:pPr marL="0" lvl="0" indent="0" algn="ctr">
              <a:lnSpc>
                <a:spcPts val="4772"/>
              </a:lnSpc>
              <a:spcBef>
                <a:spcPct val="0"/>
              </a:spcBef>
            </a:pPr>
            <a:r>
              <a:rPr lang="en-US" sz="3699" u="none" spc="144">
                <a:solidFill>
                  <a:srgbClr val="FFFFFF"/>
                </a:solidFill>
                <a:latin typeface="Fira Sans Bold"/>
              </a:rPr>
              <a:t>03</a:t>
            </a:r>
          </a:p>
        </p:txBody>
      </p:sp>
      <p:sp>
        <p:nvSpPr>
          <p:cNvPr id="25" name="TextBox 25"/>
          <p:cNvSpPr txBox="1"/>
          <p:nvPr/>
        </p:nvSpPr>
        <p:spPr>
          <a:xfrm>
            <a:off x="6767878" y="5547714"/>
            <a:ext cx="1118701" cy="595884"/>
          </a:xfrm>
          <a:prstGeom prst="rect">
            <a:avLst/>
          </a:prstGeom>
        </p:spPr>
        <p:txBody>
          <a:bodyPr lIns="0" tIns="0" rIns="0" bIns="0" rtlCol="0" anchor="t">
            <a:spAutoFit/>
          </a:bodyPr>
          <a:lstStyle/>
          <a:p>
            <a:pPr marL="0" lvl="0" indent="0" algn="ctr">
              <a:lnSpc>
                <a:spcPts val="4772"/>
              </a:lnSpc>
              <a:spcBef>
                <a:spcPct val="0"/>
              </a:spcBef>
            </a:pPr>
            <a:r>
              <a:rPr lang="en-US" sz="3699" u="none" spc="144">
                <a:solidFill>
                  <a:srgbClr val="FFFFFF"/>
                </a:solidFill>
                <a:latin typeface="Fira Sans Bold"/>
              </a:rPr>
              <a:t>06</a:t>
            </a:r>
          </a:p>
        </p:txBody>
      </p:sp>
      <p:sp>
        <p:nvSpPr>
          <p:cNvPr id="26" name="TextBox 26"/>
          <p:cNvSpPr txBox="1"/>
          <p:nvPr/>
        </p:nvSpPr>
        <p:spPr>
          <a:xfrm>
            <a:off x="8383206" y="7362562"/>
            <a:ext cx="1118701" cy="595884"/>
          </a:xfrm>
          <a:prstGeom prst="rect">
            <a:avLst/>
          </a:prstGeom>
        </p:spPr>
        <p:txBody>
          <a:bodyPr lIns="0" tIns="0" rIns="0" bIns="0" rtlCol="0" anchor="t">
            <a:spAutoFit/>
          </a:bodyPr>
          <a:lstStyle/>
          <a:p>
            <a:pPr marL="0" lvl="0" indent="0" algn="ctr">
              <a:lnSpc>
                <a:spcPts val="4772"/>
              </a:lnSpc>
              <a:spcBef>
                <a:spcPct val="0"/>
              </a:spcBef>
            </a:pPr>
            <a:r>
              <a:rPr lang="en-US" sz="3699" u="none" spc="144">
                <a:solidFill>
                  <a:srgbClr val="FFFFFF"/>
                </a:solidFill>
                <a:latin typeface="Fira Sans Bold"/>
              </a:rPr>
              <a:t>05</a:t>
            </a:r>
          </a:p>
        </p:txBody>
      </p:sp>
      <p:sp>
        <p:nvSpPr>
          <p:cNvPr id="27" name="TextBox 27"/>
          <p:cNvSpPr txBox="1"/>
          <p:nvPr/>
        </p:nvSpPr>
        <p:spPr>
          <a:xfrm>
            <a:off x="10642900" y="6200413"/>
            <a:ext cx="1118701" cy="595884"/>
          </a:xfrm>
          <a:prstGeom prst="rect">
            <a:avLst/>
          </a:prstGeom>
        </p:spPr>
        <p:txBody>
          <a:bodyPr lIns="0" tIns="0" rIns="0" bIns="0" rtlCol="0" anchor="t">
            <a:spAutoFit/>
          </a:bodyPr>
          <a:lstStyle/>
          <a:p>
            <a:pPr marL="0" lvl="0" indent="0" algn="ctr">
              <a:lnSpc>
                <a:spcPts val="4772"/>
              </a:lnSpc>
              <a:spcBef>
                <a:spcPct val="0"/>
              </a:spcBef>
            </a:pPr>
            <a:r>
              <a:rPr lang="en-US" sz="3699" u="none" spc="144">
                <a:solidFill>
                  <a:srgbClr val="FFFFFF"/>
                </a:solidFill>
                <a:latin typeface="Fira Sans Bold"/>
              </a:rPr>
              <a:t>04</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8120" y="36714"/>
            <a:ext cx="7708940" cy="1187248"/>
          </a:xfrm>
          <a:prstGeom prst="rect">
            <a:avLst/>
          </a:prstGeom>
        </p:spPr>
        <p:txBody>
          <a:bodyPr lIns="0" tIns="0" rIns="0" bIns="0" rtlCol="0" anchor="t">
            <a:spAutoFit/>
          </a:bodyPr>
          <a:lstStyle/>
          <a:p>
            <a:pPr algn="ctr">
              <a:lnSpc>
                <a:spcPts val="9940"/>
              </a:lnSpc>
            </a:pPr>
            <a:r>
              <a:rPr lang="en-US" sz="6000" dirty="0">
                <a:solidFill>
                  <a:srgbClr val="000000"/>
                </a:solidFill>
                <a:latin typeface="Canva Sans Bold"/>
              </a:rPr>
              <a:t>Literature Survey</a:t>
            </a:r>
          </a:p>
        </p:txBody>
      </p:sp>
      <p:grpSp>
        <p:nvGrpSpPr>
          <p:cNvPr id="3" name="Group 3"/>
          <p:cNvGrpSpPr/>
          <p:nvPr/>
        </p:nvGrpSpPr>
        <p:grpSpPr>
          <a:xfrm>
            <a:off x="-3029739" y="-2494236"/>
            <a:ext cx="4961246" cy="4296462"/>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5" name="Group 5"/>
          <p:cNvGrpSpPr/>
          <p:nvPr/>
        </p:nvGrpSpPr>
        <p:grpSpPr>
          <a:xfrm>
            <a:off x="17088969" y="7658880"/>
            <a:ext cx="4961246" cy="4296462"/>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7" name="TextBox 7"/>
          <p:cNvSpPr txBox="1"/>
          <p:nvPr/>
        </p:nvSpPr>
        <p:spPr>
          <a:xfrm>
            <a:off x="1028700" y="1726026"/>
            <a:ext cx="16680135" cy="9288779"/>
          </a:xfrm>
          <a:prstGeom prst="rect">
            <a:avLst/>
          </a:prstGeom>
        </p:spPr>
        <p:txBody>
          <a:bodyPr lIns="0" tIns="0" rIns="0" bIns="0" rtlCol="0" anchor="t">
            <a:spAutoFit/>
          </a:bodyPr>
          <a:lstStyle/>
          <a:p>
            <a:pPr marL="712475" lvl="1" indent="-356237">
              <a:lnSpc>
                <a:spcPts val="4620"/>
              </a:lnSpc>
              <a:buFont typeface="Arial"/>
              <a:buChar char="•"/>
            </a:pPr>
            <a:r>
              <a:rPr lang="en-US" sz="3300" dirty="0">
                <a:solidFill>
                  <a:srgbClr val="000000"/>
                </a:solidFill>
                <a:latin typeface="Fira Sans Bold"/>
              </a:rPr>
              <a:t>   "A review of energy sources and energy management system in electric vehicle</a:t>
            </a:r>
          </a:p>
          <a:p>
            <a:pPr marL="712475" lvl="1" indent="-356237">
              <a:lnSpc>
                <a:spcPts val="4620"/>
              </a:lnSpc>
              <a:buFont typeface="Arial"/>
              <a:buChar char="•"/>
            </a:pPr>
            <a:r>
              <a:rPr lang="en-US" sz="3300" dirty="0">
                <a:solidFill>
                  <a:srgbClr val="37C9EF"/>
                </a:solidFill>
                <a:latin typeface="Fira Sans"/>
              </a:rPr>
              <a:t>  Authors :Tie SF, Tan CW. Renew Sustain Energy Rev 2013; 20: 82–102.</a:t>
            </a:r>
          </a:p>
          <a:p>
            <a:pPr marL="712475" lvl="1" indent="-356237">
              <a:lnSpc>
                <a:spcPts val="4620"/>
              </a:lnSpc>
              <a:buFont typeface="Arial"/>
              <a:buChar char="•"/>
            </a:pPr>
            <a:r>
              <a:rPr lang="en-US" sz="3300" dirty="0">
                <a:solidFill>
                  <a:srgbClr val="000000"/>
                </a:solidFill>
                <a:latin typeface="Fira Sans"/>
              </a:rPr>
              <a:t>  The paper discusses the importance of electric vehicles (EVs) in addressing environmental  concerns and reducing dependence on fossil fuels.</a:t>
            </a:r>
          </a:p>
          <a:p>
            <a:pPr marL="712475" lvl="1" indent="-356237">
              <a:lnSpc>
                <a:spcPts val="4620"/>
              </a:lnSpc>
              <a:buFont typeface="Arial"/>
              <a:buChar char="•"/>
            </a:pPr>
            <a:r>
              <a:rPr lang="en-US" sz="3300" dirty="0">
                <a:solidFill>
                  <a:srgbClr val="000000"/>
                </a:solidFill>
                <a:latin typeface="Fira Sans"/>
              </a:rPr>
              <a:t>It highlights the limitations of current EV technology, particularly the high cost of batteries and limited driving range.</a:t>
            </a:r>
          </a:p>
          <a:p>
            <a:pPr>
              <a:lnSpc>
                <a:spcPts val="4620"/>
              </a:lnSpc>
            </a:pPr>
            <a:r>
              <a:rPr lang="en-US" sz="3300" dirty="0">
                <a:solidFill>
                  <a:srgbClr val="000000"/>
                </a:solidFill>
                <a:latin typeface="Fira Sans"/>
              </a:rPr>
              <a:t>     </a:t>
            </a:r>
            <a:r>
              <a:rPr lang="en-US" sz="3300" u="sng" dirty="0">
                <a:solidFill>
                  <a:srgbClr val="000000"/>
                </a:solidFill>
                <a:latin typeface="Fira Sans Bold"/>
              </a:rPr>
              <a:t>Flaws:</a:t>
            </a:r>
          </a:p>
          <a:p>
            <a:pPr marL="712475" lvl="1" indent="-356237">
              <a:lnSpc>
                <a:spcPts val="4620"/>
              </a:lnSpc>
              <a:buFont typeface="Arial"/>
              <a:buChar char="•"/>
            </a:pPr>
            <a:r>
              <a:rPr lang="en-US" sz="3300" dirty="0">
                <a:solidFill>
                  <a:srgbClr val="000000"/>
                </a:solidFill>
                <a:latin typeface="Fira Sans"/>
              </a:rPr>
              <a:t>While acknowledging the significance of renewable energy sources, the paper doesn't delve into the challenges and opportunities related to integrating EVs with renewable energy grids.</a:t>
            </a:r>
          </a:p>
          <a:p>
            <a:pPr marL="712475" lvl="1" indent="-356237">
              <a:lnSpc>
                <a:spcPts val="4620"/>
              </a:lnSpc>
              <a:buFont typeface="Arial"/>
              <a:buChar char="•"/>
            </a:pPr>
            <a:r>
              <a:rPr lang="en-US" sz="3300" dirty="0">
                <a:solidFill>
                  <a:srgbClr val="000000"/>
                </a:solidFill>
                <a:latin typeface="Fira Sans"/>
              </a:rPr>
              <a:t>The discussion on battery technology lacks depth, particularly regarding emerging advancements and potential future solutions for range and cost limitations.</a:t>
            </a:r>
          </a:p>
          <a:p>
            <a:pPr marL="712475" lvl="1" indent="-356237">
              <a:lnSpc>
                <a:spcPts val="4620"/>
              </a:lnSpc>
              <a:buFont typeface="Arial"/>
              <a:buChar char="•"/>
            </a:pPr>
            <a:r>
              <a:rPr lang="en-US" sz="3300" dirty="0">
                <a:solidFill>
                  <a:srgbClr val="000000"/>
                </a:solidFill>
                <a:latin typeface="Fira Sans"/>
              </a:rPr>
              <a:t>The specific details of different control algorithms and their impact on energy efficiency are not explored in detail.</a:t>
            </a:r>
          </a:p>
          <a:p>
            <a:pPr>
              <a:lnSpc>
                <a:spcPts val="4620"/>
              </a:lnSpc>
            </a:pPr>
            <a:endParaRPr lang="en-US" sz="3300" dirty="0">
              <a:solidFill>
                <a:srgbClr val="000000"/>
              </a:solidFill>
              <a:latin typeface="Fira Sans"/>
            </a:endParaRPr>
          </a:p>
          <a:p>
            <a:pPr>
              <a:lnSpc>
                <a:spcPts val="4620"/>
              </a:lnSpc>
            </a:pPr>
            <a:endParaRPr lang="en-US" sz="3300" dirty="0">
              <a:solidFill>
                <a:srgbClr val="000000"/>
              </a:solidFill>
              <a:latin typeface="Fir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243014" y="-85725"/>
            <a:ext cx="12047696" cy="811530"/>
          </a:xfrm>
          <a:prstGeom prst="rect">
            <a:avLst/>
          </a:prstGeom>
        </p:spPr>
        <p:txBody>
          <a:bodyPr lIns="0" tIns="0" rIns="0" bIns="0" rtlCol="0" anchor="t">
            <a:spAutoFit/>
          </a:bodyPr>
          <a:lstStyle/>
          <a:p>
            <a:pPr algn="ctr">
              <a:lnSpc>
                <a:spcPts val="6719"/>
              </a:lnSpc>
            </a:pPr>
            <a:r>
              <a:rPr lang="en-US" sz="4400" dirty="0">
                <a:solidFill>
                  <a:srgbClr val="000000"/>
                </a:solidFill>
                <a:latin typeface="Canva Sans Bold"/>
              </a:rPr>
              <a:t>Current state of the fuel delivery </a:t>
            </a:r>
            <a:r>
              <a:rPr lang="en-US" sz="4800" dirty="0">
                <a:solidFill>
                  <a:srgbClr val="000000"/>
                </a:solidFill>
                <a:latin typeface="Canva Sans Bold"/>
              </a:rPr>
              <a:t>system</a:t>
            </a:r>
          </a:p>
        </p:txBody>
      </p:sp>
      <p:grpSp>
        <p:nvGrpSpPr>
          <p:cNvPr id="3" name="Group 3"/>
          <p:cNvGrpSpPr/>
          <p:nvPr/>
        </p:nvGrpSpPr>
        <p:grpSpPr>
          <a:xfrm>
            <a:off x="13740316" y="-2932769"/>
            <a:ext cx="4961246" cy="4296462"/>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5" name="Group 5"/>
          <p:cNvGrpSpPr/>
          <p:nvPr/>
        </p:nvGrpSpPr>
        <p:grpSpPr>
          <a:xfrm>
            <a:off x="-3404788" y="-2423773"/>
            <a:ext cx="4961246" cy="4296462"/>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7" name="Group 7"/>
          <p:cNvGrpSpPr/>
          <p:nvPr/>
        </p:nvGrpSpPr>
        <p:grpSpPr>
          <a:xfrm>
            <a:off x="-4154886" y="7110069"/>
            <a:ext cx="4961246" cy="4296462"/>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9" name="TextBox 9"/>
          <p:cNvSpPr txBox="1"/>
          <p:nvPr/>
        </p:nvSpPr>
        <p:spPr>
          <a:xfrm>
            <a:off x="654135" y="952500"/>
            <a:ext cx="16979730" cy="11031855"/>
          </a:xfrm>
          <a:prstGeom prst="rect">
            <a:avLst/>
          </a:prstGeom>
        </p:spPr>
        <p:txBody>
          <a:bodyPr lIns="0" tIns="0" rIns="0" bIns="0" rtlCol="0" anchor="t">
            <a:spAutoFit/>
          </a:bodyPr>
          <a:lstStyle/>
          <a:p>
            <a:pPr marL="712470" lvl="1" indent="-356235" algn="just">
              <a:lnSpc>
                <a:spcPts val="4620"/>
              </a:lnSpc>
              <a:buFont typeface="Arial"/>
              <a:buChar char="•"/>
            </a:pPr>
            <a:r>
              <a:rPr lang="en-US" sz="3300" dirty="0">
                <a:solidFill>
                  <a:srgbClr val="000000"/>
                </a:solidFill>
                <a:latin typeface="Fira Sans"/>
              </a:rPr>
              <a:t>"</a:t>
            </a:r>
            <a:r>
              <a:rPr lang="en-US" sz="3300" dirty="0">
                <a:solidFill>
                  <a:srgbClr val="000000"/>
                </a:solidFill>
                <a:latin typeface="Fira Sans Bold"/>
              </a:rPr>
              <a:t>Solving a Fuel Delivery Problem by Heuristic and Exact Approaches":</a:t>
            </a:r>
          </a:p>
          <a:p>
            <a:pPr marL="712470" lvl="1" indent="-356235" algn="just">
              <a:lnSpc>
                <a:spcPts val="4620"/>
              </a:lnSpc>
              <a:buFont typeface="Arial"/>
              <a:buChar char="•"/>
            </a:pPr>
            <a:r>
              <a:rPr lang="en-US" sz="3300" dirty="0">
                <a:solidFill>
                  <a:srgbClr val="000000"/>
                </a:solidFill>
                <a:latin typeface="Fira Sans"/>
              </a:rPr>
              <a:t> This paper addresses the fuel delivery problem, aiming to optimize delivery routes and schedules for efficient fuel distribution networks</a:t>
            </a:r>
          </a:p>
          <a:p>
            <a:pPr marL="712470" lvl="1" indent="-356235" algn="just">
              <a:lnSpc>
                <a:spcPts val="4620"/>
              </a:lnSpc>
              <a:buFont typeface="Arial"/>
              <a:buChar char="•"/>
            </a:pPr>
            <a:r>
              <a:rPr lang="en-US" sz="3300" dirty="0">
                <a:solidFill>
                  <a:srgbClr val="37C9EF"/>
                </a:solidFill>
                <a:latin typeface="Fira Sans"/>
              </a:rPr>
              <a:t>Authors Avella, P., Boccia, M., &amp; Sforza, A. (2004)</a:t>
            </a:r>
          </a:p>
          <a:p>
            <a:pPr marL="712470" lvl="1" indent="-356235" algn="just">
              <a:lnSpc>
                <a:spcPts val="4620"/>
              </a:lnSpc>
              <a:buFont typeface="Arial"/>
              <a:buChar char="•"/>
            </a:pPr>
            <a:r>
              <a:rPr lang="en-US" sz="3300" dirty="0">
                <a:solidFill>
                  <a:srgbClr val="000000"/>
                </a:solidFill>
                <a:latin typeface="Fira Sans"/>
              </a:rPr>
              <a:t>A fleet of homogeneous trucks with identical compartment </a:t>
            </a:r>
            <a:r>
              <a:rPr lang="en-US" sz="3300" dirty="0" err="1">
                <a:solidFill>
                  <a:srgbClr val="000000"/>
                </a:solidFill>
                <a:latin typeface="Fira Sans"/>
              </a:rPr>
              <a:t>capacities.Customers</a:t>
            </a:r>
            <a:r>
              <a:rPr lang="en-US" sz="3300" dirty="0">
                <a:solidFill>
                  <a:srgbClr val="000000"/>
                </a:solidFill>
                <a:latin typeface="Fira Sans"/>
              </a:rPr>
              <a:t> requiring deliveries of different product types.</a:t>
            </a:r>
          </a:p>
          <a:p>
            <a:pPr marL="712470" lvl="1" indent="-356235" algn="just">
              <a:lnSpc>
                <a:spcPts val="4620"/>
              </a:lnSpc>
              <a:buFont typeface="Arial"/>
              <a:buChar char="•"/>
            </a:pPr>
            <a:r>
              <a:rPr lang="en-US" sz="3300" u="sng" dirty="0">
                <a:solidFill>
                  <a:srgbClr val="000000"/>
                </a:solidFill>
                <a:latin typeface="Fira Sans"/>
              </a:rPr>
              <a:t>Heuristic approach</a:t>
            </a:r>
            <a:r>
              <a:rPr lang="en-US" sz="3300" dirty="0">
                <a:solidFill>
                  <a:srgbClr val="000000"/>
                </a:solidFill>
                <a:latin typeface="Fira Sans"/>
              </a:rPr>
              <a:t>: This involves using a set of rules and procedures to find a "good" solution, not necessarily the optimal </a:t>
            </a:r>
            <a:r>
              <a:rPr lang="en-US" sz="3300" dirty="0" err="1">
                <a:solidFill>
                  <a:srgbClr val="000000"/>
                </a:solidFill>
                <a:latin typeface="Fira Sans"/>
              </a:rPr>
              <a:t>one.while</a:t>
            </a:r>
            <a:r>
              <a:rPr lang="en-US" sz="3300" dirty="0">
                <a:solidFill>
                  <a:srgbClr val="000000"/>
                </a:solidFill>
                <a:latin typeface="Fira Sans"/>
              </a:rPr>
              <a:t> satisfying all constraints.</a:t>
            </a:r>
          </a:p>
          <a:p>
            <a:pPr algn="just">
              <a:lnSpc>
                <a:spcPts val="4620"/>
              </a:lnSpc>
            </a:pPr>
            <a:r>
              <a:rPr lang="en-US" sz="3300" u="sng" dirty="0">
                <a:solidFill>
                  <a:srgbClr val="000000"/>
                </a:solidFill>
                <a:latin typeface="Fira Sans Bold"/>
              </a:rPr>
              <a:t>Flaws:</a:t>
            </a:r>
          </a:p>
          <a:p>
            <a:pPr marL="712470" lvl="1" indent="-356235" algn="just">
              <a:lnSpc>
                <a:spcPts val="4620"/>
              </a:lnSpc>
              <a:buFont typeface="Arial"/>
              <a:buChar char="•"/>
            </a:pPr>
            <a:r>
              <a:rPr lang="en-US" sz="3300" dirty="0">
                <a:solidFill>
                  <a:srgbClr val="000000"/>
                </a:solidFill>
                <a:latin typeface="Fira Sans"/>
              </a:rPr>
              <a:t>The limitations of the exact approach are not explicitly discussed. Solving large-scale instances of the problem using exact methods might be computationally expensive or impractical.</a:t>
            </a:r>
          </a:p>
          <a:p>
            <a:pPr algn="just">
              <a:lnSpc>
                <a:spcPts val="4620"/>
              </a:lnSpc>
            </a:pPr>
            <a:endParaRPr lang="en-US" sz="3300" dirty="0">
              <a:solidFill>
                <a:srgbClr val="000000"/>
              </a:solidFill>
              <a:latin typeface="Fira Sans"/>
            </a:endParaRPr>
          </a:p>
          <a:p>
            <a:pPr marL="712470" lvl="1" indent="-356235" algn="just">
              <a:lnSpc>
                <a:spcPts val="4620"/>
              </a:lnSpc>
              <a:buFont typeface="Arial"/>
              <a:buChar char="•"/>
            </a:pPr>
            <a:r>
              <a:rPr lang="en-US" sz="3300" dirty="0">
                <a:solidFill>
                  <a:srgbClr val="000000"/>
                </a:solidFill>
                <a:latin typeface="Fira Sans"/>
              </a:rPr>
              <a:t>The paper doesn't explore the potential benefits or drawbacks of combining both approaches, such as using the heuristic to obtain initial solutions for further refinement by the exact approach.</a:t>
            </a:r>
          </a:p>
          <a:p>
            <a:pPr algn="just">
              <a:lnSpc>
                <a:spcPts val="4620"/>
              </a:lnSpc>
            </a:pPr>
            <a:endParaRPr lang="en-US" sz="3300" dirty="0">
              <a:solidFill>
                <a:srgbClr val="000000"/>
              </a:solidFill>
              <a:latin typeface="Fira Sans"/>
            </a:endParaRPr>
          </a:p>
          <a:p>
            <a:pPr algn="just">
              <a:lnSpc>
                <a:spcPts val="4620"/>
              </a:lnSpc>
            </a:pPr>
            <a:endParaRPr lang="en-US" sz="3300" dirty="0">
              <a:solidFill>
                <a:srgbClr val="000000"/>
              </a:solidFill>
              <a:latin typeface="Fira Sans"/>
            </a:endParaRPr>
          </a:p>
          <a:p>
            <a:pPr algn="just">
              <a:lnSpc>
                <a:spcPts val="4620"/>
              </a:lnSpc>
            </a:pPr>
            <a:endParaRPr lang="en-US" sz="3300" dirty="0">
              <a:solidFill>
                <a:srgbClr val="000000"/>
              </a:solidFill>
              <a:latin typeface="Fira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940</Words>
  <Application>Microsoft Office PowerPoint</Application>
  <PresentationFormat>Custom</PresentationFormat>
  <Paragraphs>119</Paragraphs>
  <Slides>21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Fira Sans Light</vt:lpstr>
      <vt:lpstr>Cheque Bold</vt:lpstr>
      <vt:lpstr>Fira Sans Ultra-Bold</vt:lpstr>
      <vt:lpstr>Canva Sans Bold</vt:lpstr>
      <vt:lpstr>Arial</vt:lpstr>
      <vt:lpstr>Calibri</vt:lpstr>
      <vt:lpstr>Fira Sans Bold</vt:lpstr>
      <vt:lpstr>Fira Sans</vt:lpstr>
      <vt:lpstr>Clear Sans</vt:lpstr>
      <vt:lpstr>Fira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Background</dc:title>
  <cp:lastModifiedBy>dishitha reddy</cp:lastModifiedBy>
  <cp:revision>2</cp:revision>
  <dcterms:created xsi:type="dcterms:W3CDTF">2006-08-16T00:00:00Z</dcterms:created>
  <dcterms:modified xsi:type="dcterms:W3CDTF">2024-12-15T07:07:13Z</dcterms:modified>
  <dc:identifier>DAF-F9tgn4A</dc:identifier>
</cp:coreProperties>
</file>

<file path=docProps/thumbnail.jpeg>
</file>